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3"/>
  </p:notesMasterIdLst>
  <p:handoutMasterIdLst>
    <p:handoutMasterId r:id="rId14"/>
  </p:handoutMasterIdLst>
  <p:sldIdLst>
    <p:sldId id="282" r:id="rId5"/>
    <p:sldId id="270" r:id="rId6"/>
    <p:sldId id="271" r:id="rId7"/>
    <p:sldId id="269" r:id="rId8"/>
    <p:sldId id="280" r:id="rId9"/>
    <p:sldId id="276" r:id="rId10"/>
    <p:sldId id="278" r:id="rId11"/>
    <p:sldId id="283"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8E8"/>
    <a:srgbClr val="B20738"/>
    <a:srgbClr val="005566"/>
    <a:srgbClr val="003865"/>
    <a:srgbClr val="2C2C2C"/>
    <a:srgbClr val="000000"/>
    <a:srgbClr val="78BE21"/>
    <a:srgbClr val="0D0D0D"/>
    <a:srgbClr val="00A3E2"/>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89889" autoAdjust="0"/>
  </p:normalViewPr>
  <p:slideViewPr>
    <p:cSldViewPr snapToGrid="0">
      <p:cViewPr varScale="1">
        <p:scale>
          <a:sx n="70" d="100"/>
          <a:sy n="70" d="100"/>
        </p:scale>
        <p:origin x="399"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4/19/2024</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4/19/2024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JobHistory</a:t>
            </a:r>
            <a:r>
              <a:rPr lang="en-US" dirty="0"/>
              <a:t> table released in October, opportunity to answer some of the questions that have been lingering.  What kind of coverage is there? Does the time series align with other sources? How far would I trust this data? </a:t>
            </a:r>
          </a:p>
          <a:p>
            <a:r>
              <a:rPr lang="en-US" dirty="0"/>
              <a:t>Two approaches – top level and detailed industry comparison</a:t>
            </a:r>
          </a:p>
        </p:txBody>
      </p:sp>
      <p:sp>
        <p:nvSpPr>
          <p:cNvPr id="4" name="Slide Number Placeholder 3"/>
          <p:cNvSpPr>
            <a:spLocks noGrp="1"/>
          </p:cNvSpPr>
          <p:nvPr>
            <p:ph type="sldNum" sz="quarter" idx="5"/>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386572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Decline in IT jobs is consistent with news reports and out of line with trends in other occupations</a:t>
            </a:r>
          </a:p>
          <a:p>
            <a:r>
              <a:rPr lang="en-US" dirty="0"/>
              <a:t>Persistent hiring difficulties in Health Care is consistent with news reports</a:t>
            </a:r>
          </a:p>
          <a:p>
            <a:r>
              <a:rPr lang="en-US" dirty="0"/>
              <a:t>Excessive IT representation is pulling the total down</a:t>
            </a:r>
          </a:p>
          <a:p>
            <a:r>
              <a:rPr lang="en-US" dirty="0"/>
              <a:t>NEXT QUESTION: To weight them in a way that gives a more coherent total, we need to know what the coverage looks like</a:t>
            </a:r>
          </a:p>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2097758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4016091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816562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JOLTS encompasses all of educational services, not just schools (2/3)</a:t>
            </a:r>
          </a:p>
          <a:p>
            <a:r>
              <a:rPr lang="en-US" dirty="0" err="1"/>
              <a:t>Jobhistory</a:t>
            </a:r>
            <a:r>
              <a:rPr lang="en-US" dirty="0"/>
              <a:t> series starts a bit late, but initial increase is consistent with JOLTS, if a little delayed</a:t>
            </a:r>
          </a:p>
          <a:p>
            <a:r>
              <a:rPr lang="en-US" dirty="0"/>
              <a:t>Seasonal increase in the summer months of QUITS and LAYOFFS, </a:t>
            </a:r>
            <a:r>
              <a:rPr lang="en-US" dirty="0" err="1"/>
              <a:t>Jobhistory</a:t>
            </a:r>
            <a:r>
              <a:rPr lang="en-US" dirty="0"/>
              <a:t> reflects that pattern</a:t>
            </a:r>
          </a:p>
          <a:p>
            <a:r>
              <a:rPr lang="en-US" dirty="0"/>
              <a:t>Continuing increase in 2023 could be a local variation (anecdotal evidence of staffing shortages)</a:t>
            </a:r>
          </a:p>
        </p:txBody>
      </p:sp>
      <p:sp>
        <p:nvSpPr>
          <p:cNvPr id="4" name="Slide Number Placeholder 3"/>
          <p:cNvSpPr>
            <a:spLocks noGrp="1"/>
          </p:cNvSpPr>
          <p:nvPr>
            <p:ph type="sldNum" sz="quarter" idx="5"/>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2763867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bwMode="auto">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4/19/2024</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0"/>
            <a:ext cx="12192000" cy="1219198"/>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bwMode="gray">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bwMode="gray">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black">
          <a:xfrm>
            <a:off x="838200" y="6356350"/>
            <a:ext cx="1358590" cy="365125"/>
          </a:xfrm>
        </p:spPr>
        <p:txBody>
          <a:bodyPr/>
          <a:lstStyle/>
          <a:p>
            <a:fld id="{66C283A4-7960-4BFD-B3A5-A2CC5BB2A473}" type="datetime1">
              <a:rPr lang="en-US" smtClean="0"/>
              <a:t>4/19/2024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bwMode="gray">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bwMode="gray">
          <a:xfrm>
            <a:off x="7653566" y="1364826"/>
            <a:ext cx="4538434"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bwMode="black">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bwMode="gray">
          <a:xfrm>
            <a:off x="7653566" y="1364826"/>
            <a:ext cx="4538434" cy="4538434"/>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4/19/2024</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4/19/2024</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1" name="Picture 10"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3114897" y="1159173"/>
            <a:ext cx="5962206" cy="1985414"/>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4/19/2024</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bg bwMode="gray">
      <p:bgRef idx="1001">
        <a:schemeClr val="bg1"/>
      </p:bgRef>
    </p:bg>
    <p:spTree>
      <p:nvGrpSpPr>
        <p:cNvPr id="1" name=""/>
        <p:cNvGrpSpPr/>
        <p:nvPr/>
      </p:nvGrpSpPr>
      <p:grpSpPr>
        <a:xfrm>
          <a:off x="0" y="0"/>
          <a:ext cx="0" cy="0"/>
          <a:chOff x="0" y="0"/>
          <a:chExt cx="0" cy="0"/>
        </a:xfrm>
      </p:grpSpPr>
      <p:sp>
        <p:nvSpPr>
          <p:cNvPr id="16"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9" name="Rectangle 1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4B4EEDC6-36CA-4209-B482-2ED76AA0BF08}" type="datetime1">
              <a:rPr lang="en-US" smtClean="0"/>
              <a:t>4/19/2024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3"/>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3" name="Picture Placeholder 2"/>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7" name="Picture Placeholder 2"/>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8DC79626-CE5A-4834-975C-E7305BA2E281}" type="datetime1">
              <a:rPr lang="en-US" smtClean="0"/>
              <a:t>4/19/2024</a:t>
            </a:fld>
            <a:endParaRPr lang="en-US" dirty="0"/>
          </a:p>
        </p:txBody>
      </p:sp>
      <p:sp>
        <p:nvSpPr>
          <p:cNvPr id="2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3" name="Picture Placeholder 2"/>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8" name="Picture Placeholder 2"/>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bwMode="black"/>
        <p:txBody>
          <a:bodyPr/>
          <a:lstStyle/>
          <a:p>
            <a:fld id="{1815FB38-58F3-410A-8DA4-4B706967601F}" type="datetime1">
              <a:rPr lang="en-US" smtClean="0"/>
              <a:t>4/19/2024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auto">
          <a:xfrm>
            <a:off x="0" y="-20425"/>
            <a:ext cx="12192000" cy="1236448"/>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7F519661-29C3-4FE0-9FC3-375A85A42C46}" type="datetime1">
              <a:rPr lang="en-US" smtClean="0"/>
              <a:t>4/19/2024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bwMode="gray">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bwMode="black">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bwMode="gray">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bwMode="black">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4" name="Date Placeholder 3"/>
          <p:cNvSpPr>
            <a:spLocks noGrp="1"/>
          </p:cNvSpPr>
          <p:nvPr>
            <p:ph type="dt" sz="half" idx="10"/>
          </p:nvPr>
        </p:nvSpPr>
        <p:spPr bwMode="black"/>
        <p:txBody>
          <a:bodyPr/>
          <a:lstStyle/>
          <a:p>
            <a:fld id="{0366E0EA-2D80-452F-9963-33FA7A36BC09}" type="datetime1">
              <a:rPr lang="en-US" smtClean="0"/>
              <a:t>4/19/2024</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8"/>
          </a:xfrm>
        </p:spPr>
        <p:txBody>
          <a:bodyPr/>
          <a:lstStyle/>
          <a:p>
            <a:r>
              <a:rPr lang="en-US"/>
              <a:t>Click icon to add picture</a:t>
            </a:r>
          </a:p>
        </p:txBody>
      </p:sp>
      <p:sp>
        <p:nvSpPr>
          <p:cNvPr id="9" name="Title 1"/>
          <p:cNvSpPr>
            <a:spLocks noGrp="1"/>
          </p:cNvSpPr>
          <p:nvPr>
            <p:ph type="title" hasCustomPrompt="1"/>
          </p:nvPr>
        </p:nvSpPr>
        <p:spPr bwMode="auto">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a:t>Click icon to add picture</a:t>
            </a:r>
          </a:p>
        </p:txBody>
      </p:sp>
      <p:sp>
        <p:nvSpPr>
          <p:cNvPr id="9" name="Title 1"/>
          <p:cNvSpPr>
            <a:spLocks noGrp="1"/>
          </p:cNvSpPr>
          <p:nvPr>
            <p:ph type="title" hasCustomPrompt="1"/>
          </p:nvPr>
        </p:nvSpPr>
        <p:spPr bwMode="gray">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a:t>Click icon to add picture</a:t>
            </a:r>
          </a:p>
        </p:txBody>
      </p:sp>
      <p:sp>
        <p:nvSpPr>
          <p:cNvPr id="9" name="Title 1"/>
          <p:cNvSpPr>
            <a:spLocks noGrp="1"/>
          </p:cNvSpPr>
          <p:nvPr>
            <p:ph type="title" hasCustomPrompt="1"/>
          </p:nvPr>
        </p:nvSpPr>
        <p:spPr bwMode="auto">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bwMode="gray">
          <a:xfrm>
            <a:off x="2032000" y="2233262"/>
            <a:ext cx="8128000" cy="2966751"/>
          </a:xfrm>
        </p:spPr>
        <p:txBody>
          <a:bodyPr/>
          <a:lstStyle/>
          <a:p>
            <a:endParaRPr lang="en-US"/>
          </a:p>
        </p:txBody>
      </p:sp>
      <p:sp>
        <p:nvSpPr>
          <p:cNvPr id="8" name="Date Placeholder 4"/>
          <p:cNvSpPr>
            <a:spLocks noGrp="1"/>
          </p:cNvSpPr>
          <p:nvPr>
            <p:ph type="dt" sz="half" idx="11"/>
          </p:nvPr>
        </p:nvSpPr>
        <p:spPr bwMode="black">
          <a:xfrm>
            <a:off x="838200" y="6356350"/>
            <a:ext cx="1358590" cy="365125"/>
          </a:xfrm>
        </p:spPr>
        <p:txBody>
          <a:bodyPr/>
          <a:lstStyle/>
          <a:p>
            <a:fld id="{06B78D62-7A3F-4136-9CF2-CB03510DA06A}" type="datetime1">
              <a:rPr lang="en-US" smtClean="0"/>
              <a:t>4/19/2024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10" name="Picture 9"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7806" y="5715387"/>
            <a:ext cx="3234329" cy="1077031"/>
          </a:xfrm>
          <a:prstGeom prst="rect">
            <a:avLst/>
          </a:prstGeom>
        </p:spPr>
      </p:pic>
      <p:sp>
        <p:nvSpPr>
          <p:cNvPr id="9" name="Footer Placeholder 4"/>
          <p:cNvSpPr>
            <a:spLocks noGrp="1"/>
          </p:cNvSpPr>
          <p:nvPr>
            <p:ph type="ftr" sz="quarter" idx="3"/>
          </p:nvPr>
        </p:nvSpPr>
        <p:spPr bwMode="black">
          <a:xfrm>
            <a:off x="6253560" y="6138332"/>
            <a:ext cx="5587647" cy="365125"/>
          </a:xfrm>
          <a:prstGeom prst="rect">
            <a:avLst/>
          </a:prstGeom>
        </p:spPr>
        <p:txBody>
          <a:bodyPr anchor="b"/>
          <a:lstStyle>
            <a:lvl1pPr algn="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Picture Placeholder 5"/>
          <p:cNvSpPr>
            <a:spLocks noGrp="1"/>
          </p:cNvSpPr>
          <p:nvPr>
            <p:ph type="pic" sz="quarter" idx="17"/>
          </p:nvPr>
        </p:nvSpPr>
        <p:spPr bwMode="gray">
          <a:xfrm>
            <a:off x="0" y="0"/>
            <a:ext cx="12192000" cy="3380732"/>
          </a:xfrm>
        </p:spPr>
        <p:txBody>
          <a:bodyPr/>
          <a:lstStyle/>
          <a:p>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bwMode="gray">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bwMode="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bwMode="white">
          <a:xfrm>
            <a:off x="838200" y="6356350"/>
            <a:ext cx="1358590" cy="365125"/>
          </a:xfrm>
        </p:spPr>
        <p:txBody>
          <a:bodyPr/>
          <a:lstStyle/>
          <a:p>
            <a:fld id="{5CAE31FF-A086-40D5-909F-A9E138181237}" type="datetime1">
              <a:rPr lang="en-US" smtClean="0"/>
              <a:t>4/19/2024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8" name="Slide Number Placeholder 5"/>
          <p:cNvSpPr>
            <a:spLocks noGrp="1"/>
          </p:cNvSpPr>
          <p:nvPr>
            <p:ph type="sldNum" sz="quarter" idx="12"/>
          </p:nvPr>
        </p:nvSpPr>
        <p:spPr bwMode="white">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bwMode="black">
          <a:xfrm>
            <a:off x="838200" y="6356350"/>
            <a:ext cx="1358590" cy="365125"/>
          </a:xfrm>
        </p:spPr>
        <p:txBody>
          <a:bodyPr/>
          <a:lstStyle/>
          <a:p>
            <a:fld id="{5D76A200-3168-4D33-A718-3974884CE863}" type="datetime1">
              <a:rPr lang="en-US" smtClean="0"/>
              <a:t>4/19/2024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1" name="Slide Number Placeholder 6"/>
          <p:cNvSpPr>
            <a:spLocks noGrp="1"/>
          </p:cNvSpPr>
          <p:nvPr>
            <p:ph type="sldNum" sz="quarter" idx="13"/>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bwMode="black">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bwMode="gray">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bwMode="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18"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bwMode="gray">
          <a:xfrm>
            <a:off x="838200" y="1335088"/>
            <a:ext cx="10515600" cy="4841875"/>
          </a:xfrm>
        </p:spPr>
        <p:txBody>
          <a:bodyPr/>
          <a:lstStyle/>
          <a:p>
            <a:endParaRPr lang="en-US"/>
          </a:p>
        </p:txBody>
      </p:sp>
      <p:sp>
        <p:nvSpPr>
          <p:cNvPr id="4" name="Date Placeholder 3"/>
          <p:cNvSpPr>
            <a:spLocks noGrp="1"/>
          </p:cNvSpPr>
          <p:nvPr>
            <p:ph type="dt" sz="half" idx="10"/>
          </p:nvPr>
        </p:nvSpPr>
        <p:spPr bwMode="black"/>
        <p:txBody>
          <a:bodyPr/>
          <a:lstStyle/>
          <a:p>
            <a:fld id="{9A198C9B-0587-4A1E-9E03-E4C9FE222F08}"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bwMode="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bwMode="auto">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bwMode="auto">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endParaRPr lang="en-US"/>
          </a:p>
        </p:txBody>
      </p:sp>
      <p:sp>
        <p:nvSpPr>
          <p:cNvPr id="2" name="Title 1"/>
          <p:cNvSpPr>
            <a:spLocks noGrp="1"/>
          </p:cNvSpPr>
          <p:nvPr>
            <p:ph type="title" hasCustomPrompt="1"/>
          </p:nvPr>
        </p:nvSpPr>
        <p:spPr bwMode="auto">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4/19/2024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bwMode="black"/>
        <p:txBody>
          <a:bodyPr/>
          <a:lstStyle/>
          <a:p>
            <a:fld id="{466A75E6-E45B-4C5D-981E-7C8ED0C72F5D}" type="datetime1">
              <a:rPr lang="en-US" smtClean="0"/>
              <a:t>4/19/2024</a:t>
            </a:fld>
            <a:endParaRPr lang="en-US" dirty="0"/>
          </a:p>
        </p:txBody>
      </p:sp>
      <p:sp>
        <p:nvSpPr>
          <p:cNvPr id="5" name="Footer Placeholder 4"/>
          <p:cNvSpPr>
            <a:spLocks noGrp="1"/>
          </p:cNvSpPr>
          <p:nvPr>
            <p:ph type="ftr" sz="quarter" idx="12"/>
          </p:nvPr>
        </p:nvSpPr>
        <p:spPr bwMode="black"/>
        <p:txBody>
          <a:bodyPr/>
          <a:lstStyle>
            <a:lvl1pPr>
              <a:defRPr>
                <a:solidFill>
                  <a:schemeClr val="tx2"/>
                </a:solidFill>
              </a:defRPr>
            </a:lvl1pPr>
          </a:lstStyle>
          <a:p>
            <a:r>
              <a:rPr lang="en-US" dirty="0"/>
              <a:t>Optional Tagline Goes Here | mn.gov/</a:t>
            </a:r>
            <a:r>
              <a:rPr lang="en-US" dirty="0" err="1"/>
              <a:t>websiteurl</a:t>
            </a:r>
            <a:endParaRPr lang="en-US" dirty="0"/>
          </a:p>
        </p:txBody>
      </p:sp>
      <p:sp>
        <p:nvSpPr>
          <p:cNvPr id="4" name="Slide Number Placeholder 3"/>
          <p:cNvSpPr>
            <a:spLocks noGrp="1"/>
          </p:cNvSpPr>
          <p:nvPr>
            <p:ph type="sldNum" sz="quarter" idx="11"/>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bwMode="gray">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4/19/2024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bwMode="blackGray">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bwMode="gray">
          <a:xfrm>
            <a:off x="0" y="0"/>
            <a:ext cx="12192000" cy="6858000"/>
          </a:xfrm>
        </p:spPr>
        <p:txBody>
          <a:bodyPr/>
          <a:lstStyle/>
          <a:p>
            <a:endParaRPr lang="en-US" dirty="0"/>
          </a:p>
        </p:txBody>
      </p:sp>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bwMode="gray">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578DBCF0-11C3-4F19-90D9-2EE7F00784FE}" type="datetime1">
              <a:rPr lang="en-US" smtClean="0"/>
              <a:t>4/19/2024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white">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bwMode="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4/19/2024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13480"/>
            <a:ext cx="3234329" cy="1077031"/>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bwMode="auto">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4/19/2024</a:t>
            </a:fld>
            <a:endParaRPr lang="en-US" dirty="0"/>
          </a:p>
        </p:txBody>
      </p:sp>
      <p:sp>
        <p:nvSpPr>
          <p:cNvPr id="5" name="Footer Placeholder 4"/>
          <p:cNvSpPr>
            <a:spLocks noGrp="1"/>
          </p:cNvSpPr>
          <p:nvPr>
            <p:ph type="ftr" sz="quarter" idx="12"/>
          </p:nvPr>
        </p:nvSpPr>
        <p:spPr bwMode="black"/>
        <p:txBody>
          <a:bodyPr/>
          <a:lstStyle>
            <a:lvl1pPr>
              <a:defRPr>
                <a:solidFill>
                  <a:schemeClr val="tx1"/>
                </a:solidFill>
              </a:defRPr>
            </a:lvl1pPr>
          </a:lstStyle>
          <a:p>
            <a:r>
              <a:rPr lang="en-US" dirty="0">
                <a:solidFill>
                  <a:schemeClr val="tx2"/>
                </a:solidFill>
              </a:rPr>
              <a:t>Optional Tagline Goes Here</a:t>
            </a:r>
            <a:r>
              <a:rPr lang="en-US" dirty="0"/>
              <a:t> </a:t>
            </a:r>
            <a:r>
              <a:rPr lang="en-US" dirty="0">
                <a:solidFill>
                  <a:schemeClr val="accent1"/>
                </a:solidFill>
              </a:rPr>
              <a:t>|</a:t>
            </a:r>
            <a:r>
              <a:rPr lang="en-US" dirty="0"/>
              <a:t> </a:t>
            </a:r>
            <a:r>
              <a:rPr lang="en-US" dirty="0">
                <a:solidFill>
                  <a:schemeClr val="tx2"/>
                </a:solidFill>
              </a:rPr>
              <a:t>mn.gov/</a:t>
            </a:r>
            <a:r>
              <a:rPr lang="en-US" dirty="0" err="1">
                <a:solidFill>
                  <a:schemeClr val="tx2"/>
                </a:solidFill>
              </a:rPr>
              <a:t>websiteurl</a:t>
            </a:r>
            <a:endParaRPr lang="en-US" dirty="0">
              <a:solidFill>
                <a:schemeClr val="tx2"/>
              </a:solidFill>
            </a:endParaRPr>
          </a:p>
        </p:txBody>
      </p:sp>
      <p:sp>
        <p:nvSpPr>
          <p:cNvPr id="4" name="Slide Number Placeholder 3"/>
          <p:cNvSpPr>
            <a:spLocks noGrp="1"/>
          </p:cNvSpPr>
          <p:nvPr>
            <p:ph type="sldNum" sz="quarter" idx="11"/>
          </p:nvPr>
        </p:nvSpPr>
        <p:spPr bwMode="black"/>
        <p:txBody>
          <a:bodyPr/>
          <a:lstStyle>
            <a:lvl1pPr>
              <a:defRPr>
                <a:solidFill>
                  <a:schemeClr val="tx1"/>
                </a:solidFill>
              </a:defRPr>
            </a:lvl1pPr>
          </a:lstStyle>
          <a:p>
            <a:fld id="{48F63A3B-78C7-47BE-AE5E-E10140E04643}" type="slidenum">
              <a:rPr lang="en-US" smtClean="0"/>
              <a:pPr/>
              <a:t>‹#›</a:t>
            </a:fld>
            <a:endParaRPr lang="en-US" dirty="0"/>
          </a:p>
        </p:txBody>
      </p:sp>
      <p:sp>
        <p:nvSpPr>
          <p:cNvPr id="6" name="Rectangle 5"/>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13480"/>
            <a:ext cx="3234329" cy="1077031"/>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bwMode="gray">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bwMode="black"/>
        <p:txBody>
          <a:bodyPr/>
          <a:lstStyle/>
          <a:p>
            <a:fld id="{A8CA1A9B-139F-4606-AD0A-F3253110DAE5}" type="datetime1">
              <a:rPr lang="en-US" smtClean="0"/>
              <a:t>4/19/2024</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4" name="Picture 13" descr="Minnesota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76621" y="341761"/>
            <a:ext cx="3234329" cy="1077031"/>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bwMode="black"/>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black"/>
        <p:txBody>
          <a:bodyPr/>
          <a:lstStyle/>
          <a:p>
            <a:fld id="{824D5D47-1752-4D84-8BFB-C2F71A34C932}" type="datetime1">
              <a:rPr lang="en-US" smtClean="0"/>
              <a:t>4/19/2024</a:t>
            </a:fld>
            <a:endParaRPr lang="en-US" dirty="0"/>
          </a:p>
        </p:txBody>
      </p:sp>
      <p:sp>
        <p:nvSpPr>
          <p:cNvPr id="1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bwMode="black"/>
        <p:txBody>
          <a:bodyPr/>
          <a:lstStyle/>
          <a:p>
            <a:fld id="{7C198DD1-C477-482D-A126-3FBDD1778E48}"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0" name="Rectangle 9"/>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bwMode="auto">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bwMode="auto">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black"/>
        <p:txBody>
          <a:bodyPr/>
          <a:lstStyle/>
          <a:p>
            <a:fld id="{9A198C9B-0587-4A1E-9E03-E4C9FE222F08}"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bwMode="black"/>
        <p:txBody>
          <a:bodyPr/>
          <a:lstStyle/>
          <a:p>
            <a:fld id="{5485A5BA-A5F9-4138-9E4B-FFD626F6437A}"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4/19/2024</a:t>
            </a:fld>
            <a:endParaRPr lang="en-US" dirty="0"/>
          </a:p>
        </p:txBody>
      </p:sp>
      <p:sp>
        <p:nvSpPr>
          <p:cNvPr id="12"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B83A2-FA65-23E6-4C19-284F1C78CC4A}"/>
              </a:ext>
            </a:extLst>
          </p:cNvPr>
          <p:cNvSpPr>
            <a:spLocks noGrp="1"/>
          </p:cNvSpPr>
          <p:nvPr>
            <p:ph type="ctrTitle"/>
          </p:nvPr>
        </p:nvSpPr>
        <p:spPr/>
        <p:txBody>
          <a:bodyPr/>
          <a:lstStyle/>
          <a:p>
            <a:r>
              <a:rPr lang="en-US" dirty="0"/>
              <a:t>AI Survey Results</a:t>
            </a:r>
          </a:p>
        </p:txBody>
      </p:sp>
      <p:sp>
        <p:nvSpPr>
          <p:cNvPr id="3" name="Text Placeholder 2">
            <a:extLst>
              <a:ext uri="{FF2B5EF4-FFF2-40B4-BE49-F238E27FC236}">
                <a16:creationId xmlns:a16="http://schemas.microsoft.com/office/drawing/2014/main" id="{88E3CB8D-3199-A2FC-7287-2F526C5B1D7D}"/>
              </a:ext>
            </a:extLst>
          </p:cNvPr>
          <p:cNvSpPr>
            <a:spLocks noGrp="1"/>
          </p:cNvSpPr>
          <p:nvPr>
            <p:ph type="body" sz="quarter" idx="14"/>
          </p:nvPr>
        </p:nvSpPr>
        <p:spPr/>
        <p:txBody>
          <a:bodyPr/>
          <a:lstStyle/>
          <a:p>
            <a:r>
              <a:rPr lang="en-US" dirty="0"/>
              <a:t>Amanda Rohrer</a:t>
            </a:r>
          </a:p>
        </p:txBody>
      </p:sp>
      <p:sp>
        <p:nvSpPr>
          <p:cNvPr id="4" name="Date Placeholder 3">
            <a:extLst>
              <a:ext uri="{FF2B5EF4-FFF2-40B4-BE49-F238E27FC236}">
                <a16:creationId xmlns:a16="http://schemas.microsoft.com/office/drawing/2014/main" id="{7F9057FD-65CA-7AE0-0E97-C87684D24C7E}"/>
              </a:ext>
            </a:extLst>
          </p:cNvPr>
          <p:cNvSpPr>
            <a:spLocks noGrp="1"/>
          </p:cNvSpPr>
          <p:nvPr>
            <p:ph type="dt" sz="half" idx="15"/>
          </p:nvPr>
        </p:nvSpPr>
        <p:spPr/>
        <p:txBody>
          <a:bodyPr/>
          <a:lstStyle/>
          <a:p>
            <a:fld id="{D7ED242C-24FB-43A0-BCB6-43756FC812F6}" type="datetime1">
              <a:rPr lang="en-US" smtClean="0"/>
              <a:t>4/19/2024</a:t>
            </a:fld>
            <a:endParaRPr lang="en-US" dirty="0"/>
          </a:p>
        </p:txBody>
      </p:sp>
      <p:sp>
        <p:nvSpPr>
          <p:cNvPr id="6" name="Slide Number Placeholder 5">
            <a:extLst>
              <a:ext uri="{FF2B5EF4-FFF2-40B4-BE49-F238E27FC236}">
                <a16:creationId xmlns:a16="http://schemas.microsoft.com/office/drawing/2014/main" id="{520732F0-94B3-A88F-A2FC-A989A92215EC}"/>
              </a:ext>
            </a:extLst>
          </p:cNvPr>
          <p:cNvSpPr>
            <a:spLocks noGrp="1"/>
          </p:cNvSpPr>
          <p:nvPr>
            <p:ph type="sldNum" sz="quarter" idx="16"/>
          </p:nvPr>
        </p:nvSpPr>
        <p:spPr/>
        <p:txBody>
          <a:bodyPr/>
          <a:lstStyle/>
          <a:p>
            <a:fld id="{48F63A3B-78C7-47BE-AE5E-E10140E04643}" type="slidenum">
              <a:rPr lang="en-US" smtClean="0"/>
              <a:pPr/>
              <a:t>1</a:t>
            </a:fld>
            <a:endParaRPr lang="en-US" dirty="0"/>
          </a:p>
        </p:txBody>
      </p:sp>
    </p:spTree>
    <p:extLst>
      <p:ext uri="{BB962C8B-B14F-4D97-AF65-F5344CB8AC3E}">
        <p14:creationId xmlns:p14="http://schemas.microsoft.com/office/powerpoint/2010/main" val="208138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Questions</a:t>
            </a:r>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2</a:t>
            </a:fld>
            <a:endParaRPr lang="en-US" dirty="0"/>
          </a:p>
        </p:txBody>
      </p:sp>
      <p:sp>
        <p:nvSpPr>
          <p:cNvPr id="11" name="Content Placeholder 10">
            <a:extLst>
              <a:ext uri="{FF2B5EF4-FFF2-40B4-BE49-F238E27FC236}">
                <a16:creationId xmlns:a16="http://schemas.microsoft.com/office/drawing/2014/main" id="{6851A0D4-2B50-9108-7A69-8413F46BC7E5}"/>
              </a:ext>
            </a:extLst>
          </p:cNvPr>
          <p:cNvSpPr>
            <a:spLocks noGrp="1"/>
          </p:cNvSpPr>
          <p:nvPr>
            <p:ph idx="1"/>
          </p:nvPr>
        </p:nvSpPr>
        <p:spPr>
          <a:xfrm>
            <a:off x="838200" y="1825625"/>
            <a:ext cx="10346140" cy="4351338"/>
          </a:xfrm>
        </p:spPr>
        <p:txBody>
          <a:bodyPr>
            <a:normAutofit/>
          </a:bodyPr>
          <a:lstStyle/>
          <a:p>
            <a:r>
              <a:rPr lang="en-US" dirty="0"/>
              <a:t>Does your state/department have a formal policy about the use of Generative AI tools and applications such as ChatGPT, Claude, or Copilot?</a:t>
            </a:r>
          </a:p>
          <a:p>
            <a:r>
              <a:rPr lang="en-US" dirty="0"/>
              <a:t>Do you use Generative AI tools or applications for work?</a:t>
            </a:r>
          </a:p>
          <a:p>
            <a:r>
              <a:rPr lang="en-US" dirty="0"/>
              <a:t>Would you be interested in connecting with other LMI offices about this topic?</a:t>
            </a:r>
          </a:p>
        </p:txBody>
      </p:sp>
    </p:spTree>
    <p:extLst>
      <p:ext uri="{BB962C8B-B14F-4D97-AF65-F5344CB8AC3E}">
        <p14:creationId xmlns:p14="http://schemas.microsoft.com/office/powerpoint/2010/main" val="186355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Who responded?</a:t>
            </a:r>
          </a:p>
        </p:txBody>
      </p:sp>
      <p:sp>
        <p:nvSpPr>
          <p:cNvPr id="3" name="Content Placeholder 2">
            <a:extLst>
              <a:ext uri="{FF2B5EF4-FFF2-40B4-BE49-F238E27FC236}">
                <a16:creationId xmlns:a16="http://schemas.microsoft.com/office/drawing/2014/main" id="{6193540C-4633-3D4B-3DF3-D2667D8FF9D3}"/>
              </a:ext>
            </a:extLst>
          </p:cNvPr>
          <p:cNvSpPr>
            <a:spLocks noGrp="1"/>
          </p:cNvSpPr>
          <p:nvPr>
            <p:ph idx="1"/>
          </p:nvPr>
        </p:nvSpPr>
        <p:spPr>
          <a:xfrm>
            <a:off x="322948" y="1610518"/>
            <a:ext cx="9946992" cy="1616776"/>
          </a:xfrm>
        </p:spPr>
        <p:txBody>
          <a:bodyPr>
            <a:normAutofit/>
          </a:bodyPr>
          <a:lstStyle/>
          <a:p>
            <a:pPr marL="0" indent="0">
              <a:buNone/>
            </a:pPr>
            <a:r>
              <a:rPr lang="en-US" dirty="0"/>
              <a:t>19 responses, representing 15 states</a:t>
            </a:r>
          </a:p>
          <a:p>
            <a:pPr marL="0" indent="0">
              <a:buNone/>
            </a:pPr>
            <a:endParaRPr lang="en-US" dirty="0"/>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3</a:t>
            </a:fld>
            <a:endParaRPr lang="en-US" dirty="0"/>
          </a:p>
        </p:txBody>
      </p:sp>
      <p:graphicFrame>
        <p:nvGraphicFramePr>
          <p:cNvPr id="8" name="Table 7">
            <a:extLst>
              <a:ext uri="{FF2B5EF4-FFF2-40B4-BE49-F238E27FC236}">
                <a16:creationId xmlns:a16="http://schemas.microsoft.com/office/drawing/2014/main" id="{0E3C7134-CD4C-F2D8-A357-B688F412979A}"/>
              </a:ext>
            </a:extLst>
          </p:cNvPr>
          <p:cNvGraphicFramePr>
            <a:graphicFrameLocks noGrp="1"/>
          </p:cNvGraphicFramePr>
          <p:nvPr>
            <p:extLst>
              <p:ext uri="{D42A27DB-BD31-4B8C-83A1-F6EECF244321}">
                <p14:modId xmlns:p14="http://schemas.microsoft.com/office/powerpoint/2010/main" val="3874493571"/>
              </p:ext>
            </p:extLst>
          </p:nvPr>
        </p:nvGraphicFramePr>
        <p:xfrm>
          <a:off x="3377820" y="2204848"/>
          <a:ext cx="4032913" cy="4460565"/>
        </p:xfrm>
        <a:graphic>
          <a:graphicData uri="http://schemas.openxmlformats.org/drawingml/2006/table">
            <a:tbl>
              <a:tblPr>
                <a:tableStyleId>{5C22544A-7EE6-4342-B048-85BDC9FD1C3A}</a:tableStyleId>
              </a:tblPr>
              <a:tblGrid>
                <a:gridCol w="2652520">
                  <a:extLst>
                    <a:ext uri="{9D8B030D-6E8A-4147-A177-3AD203B41FA5}">
                      <a16:colId xmlns:a16="http://schemas.microsoft.com/office/drawing/2014/main" val="1824746238"/>
                    </a:ext>
                  </a:extLst>
                </a:gridCol>
                <a:gridCol w="1380393">
                  <a:extLst>
                    <a:ext uri="{9D8B030D-6E8A-4147-A177-3AD203B41FA5}">
                      <a16:colId xmlns:a16="http://schemas.microsoft.com/office/drawing/2014/main" val="2965175895"/>
                    </a:ext>
                  </a:extLst>
                </a:gridCol>
              </a:tblGrid>
              <a:tr h="412833">
                <a:tc>
                  <a:txBody>
                    <a:bodyPr/>
                    <a:lstStyle/>
                    <a:p>
                      <a:pPr algn="l" fontAlgn="b"/>
                      <a:r>
                        <a:rPr lang="en-US" sz="1800" u="none" strike="noStrike" dirty="0">
                          <a:effectLst/>
                        </a:rPr>
                        <a:t>Alabama</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endParaRPr lang="en-US" sz="1800" u="none" strike="noStrike" dirty="0">
                        <a:effectLst/>
                      </a:endParaRPr>
                    </a:p>
                    <a:p>
                      <a:pPr algn="r" fontAlgn="b"/>
                      <a:r>
                        <a:rPr lang="en-US" sz="1800" u="none" strike="noStrike" dirty="0">
                          <a:effectLst/>
                        </a:rPr>
                        <a:t>1 </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69906814"/>
                  </a:ext>
                </a:extLst>
              </a:tr>
              <a:tr h="277534">
                <a:tc>
                  <a:txBody>
                    <a:bodyPr/>
                    <a:lstStyle/>
                    <a:p>
                      <a:pPr algn="l" fontAlgn="b"/>
                      <a:r>
                        <a:rPr lang="en-US" sz="1800" u="none" strike="noStrike" dirty="0">
                          <a:effectLst/>
                        </a:rPr>
                        <a:t>Illinois</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619779813"/>
                  </a:ext>
                </a:extLst>
              </a:tr>
              <a:tr h="277534">
                <a:tc>
                  <a:txBody>
                    <a:bodyPr/>
                    <a:lstStyle/>
                    <a:p>
                      <a:pPr algn="l" fontAlgn="b"/>
                      <a:r>
                        <a:rPr lang="en-US" sz="1800" u="none" strike="noStrike" dirty="0">
                          <a:effectLst/>
                        </a:rPr>
                        <a:t>Iowa</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998450108"/>
                  </a:ext>
                </a:extLst>
              </a:tr>
              <a:tr h="277534">
                <a:tc>
                  <a:txBody>
                    <a:bodyPr/>
                    <a:lstStyle/>
                    <a:p>
                      <a:pPr algn="l" fontAlgn="b"/>
                      <a:r>
                        <a:rPr lang="en-US" sz="1800" u="none" strike="noStrike">
                          <a:effectLst/>
                        </a:rPr>
                        <a:t>Maine</a:t>
                      </a:r>
                      <a:endParaRPr lang="en-US" sz="1800" b="0" i="0" u="none" strike="noStrike">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a:effectLst/>
                        </a:rPr>
                        <a:t>1</a:t>
                      </a:r>
                      <a:endParaRPr lang="en-US" sz="18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405855401"/>
                  </a:ext>
                </a:extLst>
              </a:tr>
              <a:tr h="277534">
                <a:tc>
                  <a:txBody>
                    <a:bodyPr/>
                    <a:lstStyle/>
                    <a:p>
                      <a:pPr algn="l" fontAlgn="b"/>
                      <a:r>
                        <a:rPr lang="en-US" sz="1800" u="none" strike="noStrike" dirty="0">
                          <a:effectLst/>
                        </a:rPr>
                        <a:t>Minnesota</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867962814"/>
                  </a:ext>
                </a:extLst>
              </a:tr>
              <a:tr h="277534">
                <a:tc>
                  <a:txBody>
                    <a:bodyPr/>
                    <a:lstStyle/>
                    <a:p>
                      <a:pPr algn="l" fontAlgn="b"/>
                      <a:r>
                        <a:rPr lang="en-US" sz="1800" u="none" strike="noStrike" dirty="0">
                          <a:effectLst/>
                        </a:rPr>
                        <a:t>Nebraska</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a:effectLst/>
                        </a:rPr>
                        <a:t>1</a:t>
                      </a:r>
                      <a:endParaRPr lang="en-US" sz="18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847784581"/>
                  </a:ext>
                </a:extLst>
              </a:tr>
              <a:tr h="277534">
                <a:tc>
                  <a:txBody>
                    <a:bodyPr/>
                    <a:lstStyle/>
                    <a:p>
                      <a:pPr algn="l" fontAlgn="b"/>
                      <a:r>
                        <a:rPr lang="en-US" sz="1800" u="none" strike="noStrike" dirty="0">
                          <a:effectLst/>
                        </a:rPr>
                        <a:t>Nevada</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a:effectLst/>
                        </a:rPr>
                        <a:t>1</a:t>
                      </a:r>
                      <a:endParaRPr lang="en-US" sz="18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210363948"/>
                  </a:ext>
                </a:extLst>
              </a:tr>
              <a:tr h="277534">
                <a:tc>
                  <a:txBody>
                    <a:bodyPr/>
                    <a:lstStyle/>
                    <a:p>
                      <a:pPr algn="l" fontAlgn="b"/>
                      <a:r>
                        <a:rPr lang="en-US" sz="1800" u="none" strike="noStrike" dirty="0">
                          <a:effectLst/>
                        </a:rPr>
                        <a:t>North Carolina</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199061508"/>
                  </a:ext>
                </a:extLst>
              </a:tr>
              <a:tr h="277534">
                <a:tc>
                  <a:txBody>
                    <a:bodyPr/>
                    <a:lstStyle/>
                    <a:p>
                      <a:pPr algn="l" fontAlgn="b"/>
                      <a:r>
                        <a:rPr lang="en-US" sz="1800" u="none" strike="noStrike" dirty="0">
                          <a:effectLst/>
                        </a:rPr>
                        <a:t>Ohio</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dirty="0">
                          <a:effectLst/>
                        </a:rPr>
                        <a:t>2</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196468708"/>
                  </a:ext>
                </a:extLst>
              </a:tr>
              <a:tr h="277534">
                <a:tc>
                  <a:txBody>
                    <a:bodyPr/>
                    <a:lstStyle/>
                    <a:p>
                      <a:pPr algn="l" fontAlgn="b"/>
                      <a:r>
                        <a:rPr lang="en-US" sz="1800" u="none" strike="noStrike" dirty="0">
                          <a:effectLst/>
                        </a:rPr>
                        <a:t>Oregon</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a:effectLst/>
                        </a:rPr>
                        <a:t>1</a:t>
                      </a:r>
                      <a:endParaRPr lang="en-US" sz="18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581402449"/>
                  </a:ext>
                </a:extLst>
              </a:tr>
              <a:tr h="277534">
                <a:tc>
                  <a:txBody>
                    <a:bodyPr/>
                    <a:lstStyle/>
                    <a:p>
                      <a:pPr algn="l" fontAlgn="b"/>
                      <a:r>
                        <a:rPr lang="en-US" sz="1800" u="none" strike="noStrike" dirty="0">
                          <a:effectLst/>
                        </a:rPr>
                        <a:t>South Carolina</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dirty="0">
                          <a:effectLst/>
                        </a:rPr>
                        <a:t>2</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631310012"/>
                  </a:ext>
                </a:extLst>
              </a:tr>
              <a:tr h="277534">
                <a:tc>
                  <a:txBody>
                    <a:bodyPr/>
                    <a:lstStyle/>
                    <a:p>
                      <a:pPr algn="l" fontAlgn="b"/>
                      <a:r>
                        <a:rPr lang="en-US" sz="1800" u="none" strike="noStrike" dirty="0">
                          <a:effectLst/>
                        </a:rPr>
                        <a:t>Texas</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dirty="0">
                          <a:effectLst/>
                        </a:rPr>
                        <a:t>3</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846212992"/>
                  </a:ext>
                </a:extLst>
              </a:tr>
              <a:tr h="277534">
                <a:tc>
                  <a:txBody>
                    <a:bodyPr/>
                    <a:lstStyle/>
                    <a:p>
                      <a:pPr algn="l" fontAlgn="b"/>
                      <a:r>
                        <a:rPr lang="en-US" sz="1800" u="none" strike="noStrike" dirty="0">
                          <a:effectLst/>
                        </a:rPr>
                        <a:t>Virginia</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798620397"/>
                  </a:ext>
                </a:extLst>
              </a:tr>
              <a:tr h="277534">
                <a:tc>
                  <a:txBody>
                    <a:bodyPr/>
                    <a:lstStyle/>
                    <a:p>
                      <a:pPr algn="l" fontAlgn="b"/>
                      <a:r>
                        <a:rPr lang="en-US" sz="1800" u="none" strike="noStrike" dirty="0">
                          <a:effectLst/>
                        </a:rPr>
                        <a:t>Washington</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968716738"/>
                  </a:ext>
                </a:extLst>
              </a:tr>
              <a:tr h="277534">
                <a:tc>
                  <a:txBody>
                    <a:bodyPr/>
                    <a:lstStyle/>
                    <a:p>
                      <a:pPr algn="l" fontAlgn="b"/>
                      <a:r>
                        <a:rPr lang="en-US" sz="1800" u="none" strike="noStrike" dirty="0">
                          <a:effectLst/>
                        </a:rPr>
                        <a:t>Wisconsin</a:t>
                      </a:r>
                      <a:endParaRPr lang="en-US" sz="1800" b="0" i="0" u="none" strike="noStrike" dirty="0">
                        <a:solidFill>
                          <a:srgbClr val="000000"/>
                        </a:solidFill>
                        <a:effectLst/>
                        <a:latin typeface="Calibri" panose="020F0502020204030204" pitchFamily="34" charset="0"/>
                      </a:endParaRPr>
                    </a:p>
                  </a:txBody>
                  <a:tcPr marL="4763" marR="4763" marT="4763" marB="0" anchor="b"/>
                </a:tc>
                <a:tc>
                  <a:txBody>
                    <a:bodyPr/>
                    <a:lstStyle/>
                    <a:p>
                      <a:pPr algn="r" fontAlgn="b"/>
                      <a:r>
                        <a:rPr lang="en-US" sz="1800" u="none" strike="noStrike" dirty="0">
                          <a:effectLst/>
                        </a:rPr>
                        <a:t>1</a:t>
                      </a:r>
                      <a:endParaRPr lang="en-US" sz="18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084700002"/>
                  </a:ext>
                </a:extLst>
              </a:tr>
            </a:tbl>
          </a:graphicData>
        </a:graphic>
      </p:graphicFrame>
    </p:spTree>
    <p:extLst>
      <p:ext uri="{BB962C8B-B14F-4D97-AF65-F5344CB8AC3E}">
        <p14:creationId xmlns:p14="http://schemas.microsoft.com/office/powerpoint/2010/main" val="2966875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FC09-CA94-5DD0-D336-B3E2DD765EE7}"/>
              </a:ext>
            </a:extLst>
          </p:cNvPr>
          <p:cNvSpPr>
            <a:spLocks noGrp="1"/>
          </p:cNvSpPr>
          <p:nvPr>
            <p:ph type="title"/>
          </p:nvPr>
        </p:nvSpPr>
        <p:spPr/>
        <p:txBody>
          <a:bodyPr/>
          <a:lstStyle/>
          <a:p>
            <a:r>
              <a:rPr lang="en-US" dirty="0"/>
              <a:t>Policies</a:t>
            </a:r>
          </a:p>
        </p:txBody>
      </p:sp>
      <p:sp>
        <p:nvSpPr>
          <p:cNvPr id="3" name="Content Placeholder 2">
            <a:extLst>
              <a:ext uri="{FF2B5EF4-FFF2-40B4-BE49-F238E27FC236}">
                <a16:creationId xmlns:a16="http://schemas.microsoft.com/office/drawing/2014/main" id="{6193540C-4633-3D4B-3DF3-D2667D8FF9D3}"/>
              </a:ext>
            </a:extLst>
          </p:cNvPr>
          <p:cNvSpPr>
            <a:spLocks noGrp="1"/>
          </p:cNvSpPr>
          <p:nvPr>
            <p:ph idx="1"/>
          </p:nvPr>
        </p:nvSpPr>
        <p:spPr>
          <a:xfrm>
            <a:off x="462886" y="1866568"/>
            <a:ext cx="2744337" cy="4351338"/>
          </a:xfrm>
        </p:spPr>
        <p:txBody>
          <a:bodyPr>
            <a:normAutofit fontScale="77500" lnSpcReduction="20000"/>
          </a:bodyPr>
          <a:lstStyle/>
          <a:p>
            <a:r>
              <a:rPr lang="en-US" dirty="0"/>
              <a:t>Use is allowed, but a formal policy is still in the process of being created.</a:t>
            </a:r>
          </a:p>
          <a:p>
            <a:r>
              <a:rPr lang="en-US" dirty="0"/>
              <a:t>Policy exists but is not very clear. Currently being rewritten</a:t>
            </a:r>
          </a:p>
          <a:p>
            <a:r>
              <a:rPr lang="en-US" dirty="0"/>
              <a:t>Bill passed in the General Assembly but policy has not been implemented yet.</a:t>
            </a:r>
          </a:p>
          <a:p>
            <a:r>
              <a:rPr lang="en-US" dirty="0"/>
              <a:t>No formal policy in place.</a:t>
            </a:r>
          </a:p>
        </p:txBody>
      </p:sp>
      <p:sp>
        <p:nvSpPr>
          <p:cNvPr id="4" name="Date Placeholder 3">
            <a:extLst>
              <a:ext uri="{FF2B5EF4-FFF2-40B4-BE49-F238E27FC236}">
                <a16:creationId xmlns:a16="http://schemas.microsoft.com/office/drawing/2014/main" id="{2E63F6EF-945F-6022-31CB-4B495EABA35D}"/>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6" name="Slide Number Placeholder 5">
            <a:extLst>
              <a:ext uri="{FF2B5EF4-FFF2-40B4-BE49-F238E27FC236}">
                <a16:creationId xmlns:a16="http://schemas.microsoft.com/office/drawing/2014/main" id="{787E9D35-9F2B-F7EA-8FA2-4A99BACB3AD4}"/>
              </a:ext>
            </a:extLst>
          </p:cNvPr>
          <p:cNvSpPr>
            <a:spLocks noGrp="1"/>
          </p:cNvSpPr>
          <p:nvPr>
            <p:ph type="sldNum" sz="quarter" idx="12"/>
          </p:nvPr>
        </p:nvSpPr>
        <p:spPr/>
        <p:txBody>
          <a:bodyPr/>
          <a:lstStyle/>
          <a:p>
            <a:fld id="{48F63A3B-78C7-47BE-AE5E-E10140E04643}" type="slidenum">
              <a:rPr lang="en-US" smtClean="0"/>
              <a:t>4</a:t>
            </a:fld>
            <a:endParaRPr lang="en-US" dirty="0"/>
          </a:p>
        </p:txBody>
      </p:sp>
      <p:pic>
        <p:nvPicPr>
          <p:cNvPr id="10" name="Picture 9">
            <a:extLst>
              <a:ext uri="{FF2B5EF4-FFF2-40B4-BE49-F238E27FC236}">
                <a16:creationId xmlns:a16="http://schemas.microsoft.com/office/drawing/2014/main" id="{20335AAA-3CE0-71C6-5276-0A56A4E51022}"/>
              </a:ext>
            </a:extLst>
          </p:cNvPr>
          <p:cNvPicPr>
            <a:picLocks noChangeAspect="1"/>
          </p:cNvPicPr>
          <p:nvPr/>
        </p:nvPicPr>
        <p:blipFill>
          <a:blip r:embed="rId3"/>
          <a:stretch>
            <a:fillRect/>
          </a:stretch>
        </p:blipFill>
        <p:spPr>
          <a:xfrm>
            <a:off x="3495604" y="1408989"/>
            <a:ext cx="8353425" cy="5391150"/>
          </a:xfrm>
          <a:prstGeom prst="rect">
            <a:avLst/>
          </a:prstGeom>
        </p:spPr>
      </p:pic>
    </p:spTree>
    <p:extLst>
      <p:ext uri="{BB962C8B-B14F-4D97-AF65-F5344CB8AC3E}">
        <p14:creationId xmlns:p14="http://schemas.microsoft.com/office/powerpoint/2010/main" val="2126860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2B1E8-E4CF-ECAC-B710-03061C5CA783}"/>
              </a:ext>
            </a:extLst>
          </p:cNvPr>
          <p:cNvSpPr>
            <a:spLocks noGrp="1"/>
          </p:cNvSpPr>
          <p:nvPr>
            <p:ph type="title"/>
          </p:nvPr>
        </p:nvSpPr>
        <p:spPr/>
        <p:txBody>
          <a:bodyPr/>
          <a:lstStyle/>
          <a:p>
            <a:r>
              <a:rPr lang="en-US" dirty="0"/>
              <a:t>Models in Use</a:t>
            </a:r>
          </a:p>
        </p:txBody>
      </p:sp>
      <p:sp>
        <p:nvSpPr>
          <p:cNvPr id="4" name="Date Placeholder 3">
            <a:extLst>
              <a:ext uri="{FF2B5EF4-FFF2-40B4-BE49-F238E27FC236}">
                <a16:creationId xmlns:a16="http://schemas.microsoft.com/office/drawing/2014/main" id="{848E481F-9638-BF93-7ADD-2557CF99FE80}"/>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6" name="Slide Number Placeholder 5">
            <a:extLst>
              <a:ext uri="{FF2B5EF4-FFF2-40B4-BE49-F238E27FC236}">
                <a16:creationId xmlns:a16="http://schemas.microsoft.com/office/drawing/2014/main" id="{1D098F3F-24DC-EEB4-5DC0-012D64BAAA04}"/>
              </a:ext>
            </a:extLst>
          </p:cNvPr>
          <p:cNvSpPr>
            <a:spLocks noGrp="1"/>
          </p:cNvSpPr>
          <p:nvPr>
            <p:ph type="sldNum" sz="quarter" idx="12"/>
          </p:nvPr>
        </p:nvSpPr>
        <p:spPr/>
        <p:txBody>
          <a:bodyPr/>
          <a:lstStyle/>
          <a:p>
            <a:fld id="{48F63A3B-78C7-47BE-AE5E-E10140E04643}" type="slidenum">
              <a:rPr lang="en-US" smtClean="0"/>
              <a:t>5</a:t>
            </a:fld>
            <a:endParaRPr lang="en-US" dirty="0"/>
          </a:p>
        </p:txBody>
      </p:sp>
      <p:sp>
        <p:nvSpPr>
          <p:cNvPr id="3" name="TextBox 2">
            <a:extLst>
              <a:ext uri="{FF2B5EF4-FFF2-40B4-BE49-F238E27FC236}">
                <a16:creationId xmlns:a16="http://schemas.microsoft.com/office/drawing/2014/main" id="{51417B62-A6EF-3891-F69D-EE89FBE956E1}"/>
              </a:ext>
            </a:extLst>
          </p:cNvPr>
          <p:cNvSpPr txBox="1"/>
          <p:nvPr/>
        </p:nvSpPr>
        <p:spPr>
          <a:xfrm>
            <a:off x="838200" y="1462703"/>
            <a:ext cx="10577015" cy="4893647"/>
          </a:xfrm>
          <a:prstGeom prst="rect">
            <a:avLst/>
          </a:prstGeom>
          <a:noFill/>
        </p:spPr>
        <p:txBody>
          <a:bodyPr wrap="square" rtlCol="0">
            <a:spAutoFit/>
          </a:bodyPr>
          <a:lstStyle/>
          <a:p>
            <a:r>
              <a:rPr lang="en-US" sz="2400" dirty="0"/>
              <a:t>None yet</a:t>
            </a:r>
          </a:p>
          <a:p>
            <a:r>
              <a:rPr lang="en-US" sz="2400" dirty="0"/>
              <a:t>ChatGPT 4 Microsoft CoPilot Claude Google</a:t>
            </a:r>
          </a:p>
          <a:p>
            <a:r>
              <a:rPr lang="en-US" sz="2400" dirty="0"/>
              <a:t>ChatGPT-4, Claude 2</a:t>
            </a:r>
          </a:p>
          <a:p>
            <a:r>
              <a:rPr lang="en-US" sz="2400" dirty="0"/>
              <a:t>none</a:t>
            </a:r>
          </a:p>
          <a:p>
            <a:r>
              <a:rPr lang="en-US" sz="2400" dirty="0"/>
              <a:t>ChatGPT, Claude, Copilot, Gemini, Perplexity</a:t>
            </a:r>
          </a:p>
          <a:p>
            <a:r>
              <a:rPr lang="en-US" sz="2400" dirty="0"/>
              <a:t>We're model agnostic at this point because the market is too immature and fast moving.</a:t>
            </a:r>
          </a:p>
          <a:p>
            <a:r>
              <a:rPr lang="en-US" sz="2400" dirty="0"/>
              <a:t>ChatGPT, CoPilot</a:t>
            </a:r>
          </a:p>
          <a:p>
            <a:r>
              <a:rPr lang="en-US" sz="2400" dirty="0"/>
              <a:t>ChatGPT</a:t>
            </a:r>
          </a:p>
          <a:p>
            <a:r>
              <a:rPr lang="en-US" sz="2400" dirty="0"/>
              <a:t>ChatGPT, Google Vertex AI</a:t>
            </a:r>
          </a:p>
          <a:p>
            <a:r>
              <a:rPr lang="en-US" sz="2400" dirty="0"/>
              <a:t>None</a:t>
            </a:r>
          </a:p>
          <a:p>
            <a:r>
              <a:rPr lang="en-US" sz="2400" dirty="0"/>
              <a:t>Open AI GPT 3.5</a:t>
            </a:r>
          </a:p>
          <a:p>
            <a:r>
              <a:rPr lang="en-US" sz="2400" dirty="0"/>
              <a:t>Chat GPT, Copilot</a:t>
            </a:r>
          </a:p>
        </p:txBody>
      </p:sp>
    </p:spTree>
    <p:extLst>
      <p:ext uri="{BB962C8B-B14F-4D97-AF65-F5344CB8AC3E}">
        <p14:creationId xmlns:p14="http://schemas.microsoft.com/office/powerpoint/2010/main" val="1012167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42E7-573A-795E-88D8-2533F3A5C112}"/>
              </a:ext>
            </a:extLst>
          </p:cNvPr>
          <p:cNvSpPr>
            <a:spLocks noGrp="1"/>
          </p:cNvSpPr>
          <p:nvPr>
            <p:ph type="title"/>
          </p:nvPr>
        </p:nvSpPr>
        <p:spPr/>
        <p:txBody>
          <a:bodyPr/>
          <a:lstStyle/>
          <a:p>
            <a:r>
              <a:rPr lang="en-US" dirty="0"/>
              <a:t>Current Use</a:t>
            </a:r>
          </a:p>
        </p:txBody>
      </p:sp>
      <p:sp>
        <p:nvSpPr>
          <p:cNvPr id="3" name="Content Placeholder 2">
            <a:extLst>
              <a:ext uri="{FF2B5EF4-FFF2-40B4-BE49-F238E27FC236}">
                <a16:creationId xmlns:a16="http://schemas.microsoft.com/office/drawing/2014/main" id="{AC27F268-33D9-5444-E32A-B621C7A2E4C8}"/>
              </a:ext>
            </a:extLst>
          </p:cNvPr>
          <p:cNvSpPr>
            <a:spLocks noGrp="1"/>
          </p:cNvSpPr>
          <p:nvPr>
            <p:ph idx="1"/>
          </p:nvPr>
        </p:nvSpPr>
        <p:spPr>
          <a:xfrm>
            <a:off x="537950" y="1695971"/>
            <a:ext cx="3562641" cy="4351338"/>
          </a:xfrm>
        </p:spPr>
        <p:txBody>
          <a:bodyPr>
            <a:normAutofit/>
          </a:bodyPr>
          <a:lstStyle/>
          <a:p>
            <a:r>
              <a:rPr lang="en-US" b="0" i="0" dirty="0">
                <a:solidFill>
                  <a:srgbClr val="333E48"/>
                </a:solidFill>
                <a:effectLst/>
                <a:latin typeface="National2"/>
              </a:rPr>
              <a:t>Integration with LMI and workforce related web applications</a:t>
            </a:r>
            <a:endParaRPr lang="en-US" dirty="0"/>
          </a:p>
          <a:p>
            <a:r>
              <a:rPr lang="en-US" b="0" i="0" dirty="0">
                <a:solidFill>
                  <a:srgbClr val="333E48"/>
                </a:solidFill>
                <a:effectLst/>
                <a:latin typeface="National2"/>
              </a:rPr>
              <a:t>I am developing a ChatGPT interface for the WID API</a:t>
            </a:r>
          </a:p>
          <a:p>
            <a:r>
              <a:rPr lang="en-US" b="0" i="0" dirty="0">
                <a:solidFill>
                  <a:srgbClr val="333E48"/>
                </a:solidFill>
                <a:effectLst/>
                <a:latin typeface="National2"/>
              </a:rPr>
              <a:t>Summarizing text</a:t>
            </a:r>
          </a:p>
        </p:txBody>
      </p:sp>
      <p:sp>
        <p:nvSpPr>
          <p:cNvPr id="4" name="Date Placeholder 3">
            <a:extLst>
              <a:ext uri="{FF2B5EF4-FFF2-40B4-BE49-F238E27FC236}">
                <a16:creationId xmlns:a16="http://schemas.microsoft.com/office/drawing/2014/main" id="{2D6611A5-96F4-E520-6B76-F8F1074A9346}"/>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6" name="Slide Number Placeholder 5">
            <a:extLst>
              <a:ext uri="{FF2B5EF4-FFF2-40B4-BE49-F238E27FC236}">
                <a16:creationId xmlns:a16="http://schemas.microsoft.com/office/drawing/2014/main" id="{FEE58D18-57F0-CBA5-F3EE-65C2E5D09C6B}"/>
              </a:ext>
            </a:extLst>
          </p:cNvPr>
          <p:cNvSpPr>
            <a:spLocks noGrp="1"/>
          </p:cNvSpPr>
          <p:nvPr>
            <p:ph type="sldNum" sz="quarter" idx="12"/>
          </p:nvPr>
        </p:nvSpPr>
        <p:spPr/>
        <p:txBody>
          <a:bodyPr/>
          <a:lstStyle/>
          <a:p>
            <a:fld id="{48F63A3B-78C7-47BE-AE5E-E10140E04643}" type="slidenum">
              <a:rPr lang="en-US" smtClean="0"/>
              <a:t>6</a:t>
            </a:fld>
            <a:endParaRPr lang="en-US" dirty="0"/>
          </a:p>
        </p:txBody>
      </p:sp>
      <p:pic>
        <p:nvPicPr>
          <p:cNvPr id="8" name="Picture 7">
            <a:extLst>
              <a:ext uri="{FF2B5EF4-FFF2-40B4-BE49-F238E27FC236}">
                <a16:creationId xmlns:a16="http://schemas.microsoft.com/office/drawing/2014/main" id="{9F726338-07EA-C944-9D84-EC01AEEBAA36}"/>
              </a:ext>
            </a:extLst>
          </p:cNvPr>
          <p:cNvPicPr>
            <a:picLocks noChangeAspect="1"/>
          </p:cNvPicPr>
          <p:nvPr/>
        </p:nvPicPr>
        <p:blipFill>
          <a:blip r:embed="rId2"/>
          <a:stretch>
            <a:fillRect/>
          </a:stretch>
        </p:blipFill>
        <p:spPr>
          <a:xfrm>
            <a:off x="4400841" y="1604985"/>
            <a:ext cx="7141682" cy="5008563"/>
          </a:xfrm>
          <a:prstGeom prst="rect">
            <a:avLst/>
          </a:prstGeom>
        </p:spPr>
      </p:pic>
    </p:spTree>
    <p:extLst>
      <p:ext uri="{BB962C8B-B14F-4D97-AF65-F5344CB8AC3E}">
        <p14:creationId xmlns:p14="http://schemas.microsoft.com/office/powerpoint/2010/main" val="4032720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25FDD-2A30-EB9A-5597-A36CA41B21B9}"/>
              </a:ext>
            </a:extLst>
          </p:cNvPr>
          <p:cNvSpPr>
            <a:spLocks noGrp="1"/>
          </p:cNvSpPr>
          <p:nvPr>
            <p:ph type="title"/>
          </p:nvPr>
        </p:nvSpPr>
        <p:spPr/>
        <p:txBody>
          <a:bodyPr/>
          <a:lstStyle/>
          <a:p>
            <a:r>
              <a:rPr lang="en-US" dirty="0"/>
              <a:t>Future Engagement</a:t>
            </a:r>
          </a:p>
        </p:txBody>
      </p:sp>
      <p:sp>
        <p:nvSpPr>
          <p:cNvPr id="4" name="Date Placeholder 3">
            <a:extLst>
              <a:ext uri="{FF2B5EF4-FFF2-40B4-BE49-F238E27FC236}">
                <a16:creationId xmlns:a16="http://schemas.microsoft.com/office/drawing/2014/main" id="{7B2371E1-2291-6C8C-8F3D-A206B4F82992}"/>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5" name="Footer Placeholder 4">
            <a:extLst>
              <a:ext uri="{FF2B5EF4-FFF2-40B4-BE49-F238E27FC236}">
                <a16:creationId xmlns:a16="http://schemas.microsoft.com/office/drawing/2014/main" id="{68411174-B48C-B615-5C83-FA8CF4C8441C}"/>
              </a:ext>
            </a:extLst>
          </p:cNvPr>
          <p:cNvSpPr>
            <a:spLocks noGrp="1"/>
          </p:cNvSpPr>
          <p:nvPr>
            <p:ph type="ftr" sz="quarter" idx="3"/>
          </p:nvPr>
        </p:nvSpPr>
        <p:spPr/>
        <p:txBody>
          <a:body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a:extLst>
              <a:ext uri="{FF2B5EF4-FFF2-40B4-BE49-F238E27FC236}">
                <a16:creationId xmlns:a16="http://schemas.microsoft.com/office/drawing/2014/main" id="{41341BFA-C8D2-F97A-7686-56F337703EA8}"/>
              </a:ext>
            </a:extLst>
          </p:cNvPr>
          <p:cNvSpPr>
            <a:spLocks noGrp="1"/>
          </p:cNvSpPr>
          <p:nvPr>
            <p:ph type="sldNum" sz="quarter" idx="12"/>
          </p:nvPr>
        </p:nvSpPr>
        <p:spPr/>
        <p:txBody>
          <a:bodyPr/>
          <a:lstStyle/>
          <a:p>
            <a:fld id="{48F63A3B-78C7-47BE-AE5E-E10140E04643}" type="slidenum">
              <a:rPr lang="en-US" smtClean="0"/>
              <a:t>7</a:t>
            </a:fld>
            <a:endParaRPr lang="en-US" dirty="0"/>
          </a:p>
        </p:txBody>
      </p:sp>
      <p:pic>
        <p:nvPicPr>
          <p:cNvPr id="7" name="Picture 6">
            <a:extLst>
              <a:ext uri="{FF2B5EF4-FFF2-40B4-BE49-F238E27FC236}">
                <a16:creationId xmlns:a16="http://schemas.microsoft.com/office/drawing/2014/main" id="{12E91308-FEC8-7610-E5D5-AE8C1BCED5A9}"/>
              </a:ext>
            </a:extLst>
          </p:cNvPr>
          <p:cNvPicPr>
            <a:picLocks noChangeAspect="1"/>
          </p:cNvPicPr>
          <p:nvPr/>
        </p:nvPicPr>
        <p:blipFill>
          <a:blip r:embed="rId3"/>
          <a:stretch>
            <a:fillRect/>
          </a:stretch>
        </p:blipFill>
        <p:spPr>
          <a:xfrm>
            <a:off x="2624919" y="1613848"/>
            <a:ext cx="7924800" cy="4572000"/>
          </a:xfrm>
          <a:prstGeom prst="rect">
            <a:avLst/>
          </a:prstGeom>
        </p:spPr>
      </p:pic>
    </p:spTree>
    <p:extLst>
      <p:ext uri="{BB962C8B-B14F-4D97-AF65-F5344CB8AC3E}">
        <p14:creationId xmlns:p14="http://schemas.microsoft.com/office/powerpoint/2010/main" val="253743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40CED-5F0A-10B6-08A6-85ED497BD5A4}"/>
              </a:ext>
            </a:extLst>
          </p:cNvPr>
          <p:cNvSpPr>
            <a:spLocks noGrp="1"/>
          </p:cNvSpPr>
          <p:nvPr>
            <p:ph type="title"/>
          </p:nvPr>
        </p:nvSpPr>
        <p:spPr/>
        <p:txBody>
          <a:bodyPr/>
          <a:lstStyle/>
          <a:p>
            <a:r>
              <a:rPr lang="en-US" dirty="0"/>
              <a:t>Other Comments</a:t>
            </a:r>
          </a:p>
        </p:txBody>
      </p:sp>
      <p:sp>
        <p:nvSpPr>
          <p:cNvPr id="3" name="Content Placeholder 2">
            <a:extLst>
              <a:ext uri="{FF2B5EF4-FFF2-40B4-BE49-F238E27FC236}">
                <a16:creationId xmlns:a16="http://schemas.microsoft.com/office/drawing/2014/main" id="{01D3B02F-5368-BE19-A218-3605B1582E9E}"/>
              </a:ext>
            </a:extLst>
          </p:cNvPr>
          <p:cNvSpPr>
            <a:spLocks noGrp="1"/>
          </p:cNvSpPr>
          <p:nvPr>
            <p:ph idx="1"/>
          </p:nvPr>
        </p:nvSpPr>
        <p:spPr>
          <a:xfrm>
            <a:off x="477671" y="1446662"/>
            <a:ext cx="11368585" cy="4851779"/>
          </a:xfrm>
        </p:spPr>
        <p:txBody>
          <a:bodyPr>
            <a:normAutofit fontScale="77500" lnSpcReduction="20000"/>
          </a:bodyPr>
          <a:lstStyle/>
          <a:p>
            <a:r>
              <a:rPr lang="en-US" dirty="0"/>
              <a:t>Our agency does encourage the use of the innovative technology, but there are limitations due to confidential personal information.</a:t>
            </a:r>
          </a:p>
          <a:p>
            <a:r>
              <a:rPr lang="en-US" dirty="0"/>
              <a:t>Would be interested to know the use of AI at a granular level of how other teams are using for efficiency, accuracy and overall.</a:t>
            </a:r>
          </a:p>
          <a:p>
            <a:r>
              <a:rPr lang="en-US" dirty="0"/>
              <a:t>Maine Information Technology has established a moratorium on the adoption and use of Generative AI for all State of Maine business and on any device connected to the State of Maine network. I am interested in hearing how these technologies are being used in other states though have no use cases from our state as a result of the moratorium.</a:t>
            </a:r>
          </a:p>
          <a:p>
            <a:r>
              <a:rPr lang="en-US" dirty="0"/>
              <a:t>We are behind a firewall with another state agency in charge of IT. I'm sure this will come to us, but not sure when.</a:t>
            </a:r>
          </a:p>
          <a:p>
            <a:r>
              <a:rPr lang="en-US" dirty="0"/>
              <a:t>Really interested in hearing about the details for secure sandbox models that can work with PII to look for trends in intersecting administrative data including workforce system participants, UI claims, and job ads.</a:t>
            </a:r>
          </a:p>
          <a:p>
            <a:r>
              <a:rPr lang="en-US" dirty="0"/>
              <a:t>Before too many states create too many different generative AI products it would be very useful for a national group to establish some kind of consistency &amp; guidelines. The more that states can leverage work done by others so that activities are consistent, the better.</a:t>
            </a:r>
          </a:p>
        </p:txBody>
      </p:sp>
      <p:sp>
        <p:nvSpPr>
          <p:cNvPr id="4" name="Date Placeholder 3">
            <a:extLst>
              <a:ext uri="{FF2B5EF4-FFF2-40B4-BE49-F238E27FC236}">
                <a16:creationId xmlns:a16="http://schemas.microsoft.com/office/drawing/2014/main" id="{F5961DED-D6A5-5B74-E0B8-08855C9B1EDF}"/>
              </a:ext>
            </a:extLst>
          </p:cNvPr>
          <p:cNvSpPr>
            <a:spLocks noGrp="1"/>
          </p:cNvSpPr>
          <p:nvPr>
            <p:ph type="dt" sz="half" idx="10"/>
          </p:nvPr>
        </p:nvSpPr>
        <p:spPr/>
        <p:txBody>
          <a:bodyPr/>
          <a:lstStyle/>
          <a:p>
            <a:fld id="{824D5D47-1752-4D84-8BFB-C2F71A34C932}" type="datetime1">
              <a:rPr lang="en-US" smtClean="0"/>
              <a:t>4/19/2024</a:t>
            </a:fld>
            <a:endParaRPr lang="en-US" dirty="0"/>
          </a:p>
        </p:txBody>
      </p:sp>
      <p:sp>
        <p:nvSpPr>
          <p:cNvPr id="5" name="Footer Placeholder 4">
            <a:extLst>
              <a:ext uri="{FF2B5EF4-FFF2-40B4-BE49-F238E27FC236}">
                <a16:creationId xmlns:a16="http://schemas.microsoft.com/office/drawing/2014/main" id="{6DA8DCAF-7747-D945-D326-6C8532D1EEFF}"/>
              </a:ext>
            </a:extLst>
          </p:cNvPr>
          <p:cNvSpPr>
            <a:spLocks noGrp="1"/>
          </p:cNvSpPr>
          <p:nvPr>
            <p:ph type="ftr" sz="quarter" idx="3"/>
          </p:nvPr>
        </p:nvSpPr>
        <p:spPr/>
        <p:txBody>
          <a:bodyPr/>
          <a:lstStyle/>
          <a:p>
            <a:r>
              <a:rPr lang="en-US"/>
              <a:t>Optional Tagline Goes Here </a:t>
            </a:r>
            <a:r>
              <a:rPr lang="en-US">
                <a:solidFill>
                  <a:schemeClr val="accent1"/>
                </a:solidFill>
              </a:rPr>
              <a:t>|</a:t>
            </a:r>
            <a:r>
              <a:rPr lang="en-US"/>
              <a:t> mn.gov/websiteurl</a:t>
            </a:r>
            <a:endParaRPr lang="en-US" dirty="0"/>
          </a:p>
        </p:txBody>
      </p:sp>
      <p:sp>
        <p:nvSpPr>
          <p:cNvPr id="6" name="Slide Number Placeholder 5">
            <a:extLst>
              <a:ext uri="{FF2B5EF4-FFF2-40B4-BE49-F238E27FC236}">
                <a16:creationId xmlns:a16="http://schemas.microsoft.com/office/drawing/2014/main" id="{99B58BF3-74E1-3BF7-6B37-4E5C235CAF2B}"/>
              </a:ext>
            </a:extLst>
          </p:cNvPr>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3778356199"/>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FA8F766A8A5C4439D1F9E47463AE977" ma:contentTypeVersion="12" ma:contentTypeDescription="Create a new document." ma:contentTypeScope="" ma:versionID="c6eded261bb585ac884e3917fe6e4589">
  <xsd:schema xmlns:xsd="http://www.w3.org/2001/XMLSchema" xmlns:xs="http://www.w3.org/2001/XMLSchema" xmlns:p="http://schemas.microsoft.com/office/2006/metadata/properties" xmlns:ns2="11b35ced-cbbd-4bb6-a753-082a779fefc4" xmlns:ns3="91a27f72-aaa3-479a-8056-4d1f482f6428" targetNamespace="http://schemas.microsoft.com/office/2006/metadata/properties" ma:root="true" ma:fieldsID="68c8047b2e2cae5e4fdd5d2945075ea8" ns2:_="" ns3:_="">
    <xsd:import namespace="11b35ced-cbbd-4bb6-a753-082a779fefc4"/>
    <xsd:import namespace="91a27f72-aaa3-479a-8056-4d1f482f642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b35ced-cbbd-4bb6-a753-082a779fef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19cb8a3-2c43-49ff-bdd4-56a41dc47ca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a27f72-aaa3-479a-8056-4d1f482f642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f6bc12-f1ad-477b-a311-a0c105f128e1}" ma:internalName="TaxCatchAll" ma:showField="CatchAllData" ma:web="91a27f72-aaa3-479a-8056-4d1f482f64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1a27f72-aaa3-479a-8056-4d1f482f6428" xsi:nil="true"/>
    <lcf76f155ced4ddcb4097134ff3c332f xmlns="11b35ced-cbbd-4bb6-a753-082a779fefc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2.xml><?xml version="1.0" encoding="utf-8"?>
<ds:datastoreItem xmlns:ds="http://schemas.openxmlformats.org/officeDocument/2006/customXml" ds:itemID="{E6C1004E-2A3C-4C2C-8145-E19291CFCE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b35ced-cbbd-4bb6-a753-082a779fefc4"/>
    <ds:schemaRef ds:uri="91a27f72-aaa3-479a-8056-4d1f482f64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78B604-9059-4F1C-B8E2-C96A71A964D2}">
  <ds:schemaRefs>
    <ds:schemaRef ds:uri="91a27f72-aaa3-479a-8056-4d1f482f6428"/>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11b35ced-cbbd-4bb6-a753-082a779fefc4"/>
    <ds:schemaRef ds:uri="http://purl.org/dc/term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eb14b046-24c4-4519-8f26-b89c2159828c}" enabled="0" method="" siteId="{eb14b046-24c4-4519-8f26-b89c2159828c}" removed="1"/>
</clbl:labelList>
</file>

<file path=docProps/app.xml><?xml version="1.0" encoding="utf-8"?>
<Properties xmlns="http://schemas.openxmlformats.org/officeDocument/2006/extended-properties" xmlns:vt="http://schemas.openxmlformats.org/officeDocument/2006/docPropsVTypes">
  <Template>MN.IT</Template>
  <TotalTime>35218</TotalTime>
  <Words>670</Words>
  <Application>Microsoft Office PowerPoint</Application>
  <PresentationFormat>Widescreen</PresentationFormat>
  <Paragraphs>102</Paragraphs>
  <Slides>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National2</vt:lpstr>
      <vt:lpstr>NeueHaasGroteskText Std</vt:lpstr>
      <vt:lpstr>MN.IT</vt:lpstr>
      <vt:lpstr>AI Survey Results</vt:lpstr>
      <vt:lpstr>Questions</vt:lpstr>
      <vt:lpstr>Who responded?</vt:lpstr>
      <vt:lpstr>Policies</vt:lpstr>
      <vt:lpstr>Models in Use</vt:lpstr>
      <vt:lpstr>Current Use</vt:lpstr>
      <vt:lpstr>Future Engagement</vt:lpstr>
      <vt:lpstr>Other Comments</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Minnesota Sample PowerPoint Template</dc:title>
  <dc:subject>PowerPoint Template</dc:subject>
  <dc:creator>MN.IT Services Communications</dc:creator>
  <cp:keywords>PowerPoint, Template</cp:keywords>
  <dc:description>Version 1.1, Released 8-2016</dc:description>
  <cp:lastModifiedBy>Rohrer, Amanda (DEED)</cp:lastModifiedBy>
  <cp:revision>678</cp:revision>
  <cp:lastPrinted>2017-03-14T16:27:36Z</cp:lastPrinted>
  <dcterms:created xsi:type="dcterms:W3CDTF">2016-01-06T16:54:03Z</dcterms:created>
  <dcterms:modified xsi:type="dcterms:W3CDTF">2024-04-19T12:21:14Z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0x0101003FA8F766A8A5C4439D1F9E47463AE977</vt:lpwstr>
  </property>
  <property fmtid="{D5CDD505-2E9C-101B-9397-08002B2CF9AE}" pid="3" name="MediaServiceImageTags">
    <vt:lpwstr/>
  </property>
</Properties>
</file>