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20"/>
  </p:notesMasterIdLst>
  <p:handoutMasterIdLst>
    <p:handoutMasterId r:id="rId21"/>
  </p:handoutMasterIdLst>
  <p:sldIdLst>
    <p:sldId id="282" r:id="rId5"/>
    <p:sldId id="269" r:id="rId6"/>
    <p:sldId id="270" r:id="rId7"/>
    <p:sldId id="271" r:id="rId8"/>
    <p:sldId id="290" r:id="rId9"/>
    <p:sldId id="276" r:id="rId10"/>
    <p:sldId id="280" r:id="rId11"/>
    <p:sldId id="278" r:id="rId12"/>
    <p:sldId id="283" r:id="rId13"/>
    <p:sldId id="284" r:id="rId14"/>
    <p:sldId id="287" r:id="rId15"/>
    <p:sldId id="285" r:id="rId16"/>
    <p:sldId id="286" r:id="rId17"/>
    <p:sldId id="288" r:id="rId18"/>
    <p:sldId id="289"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8E8"/>
    <a:srgbClr val="B20738"/>
    <a:srgbClr val="005566"/>
    <a:srgbClr val="003865"/>
    <a:srgbClr val="2C2C2C"/>
    <a:srgbClr val="000000"/>
    <a:srgbClr val="78BE21"/>
    <a:srgbClr val="0D0D0D"/>
    <a:srgbClr val="00A3E2"/>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F8D3FC-C835-4561-B5AE-1EBB5424D0A7}" v="15" dt="2024-02-27T18:42:37.4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89889" autoAdjust="0"/>
  </p:normalViewPr>
  <p:slideViewPr>
    <p:cSldViewPr snapToGrid="0">
      <p:cViewPr varScale="1">
        <p:scale>
          <a:sx n="70" d="100"/>
          <a:sy n="70" d="100"/>
        </p:scale>
        <p:origin x="399" y="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rohrer\Documents\sourcecomparenlx.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rohrer\Documents\employermatchqcewnlx.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rohrer\Documents\employermatchqcewnlx.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rohrer\Documents\employermatchqcewnlx.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Minnesota Job Openings by Source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combined!$B$1</c:f>
              <c:strCache>
                <c:ptCount val="1"/>
                <c:pt idx="0">
                  <c:v>count_mydb</c:v>
                </c:pt>
              </c:strCache>
            </c:strRef>
          </c:tx>
          <c:spPr>
            <a:ln w="28575" cap="rnd">
              <a:solidFill>
                <a:schemeClr val="accent1"/>
              </a:solidFill>
              <a:round/>
            </a:ln>
            <a:effectLst/>
          </c:spPr>
          <c:marker>
            <c:symbol val="none"/>
          </c:marker>
          <c:cat>
            <c:numRef>
              <c:f>combined!$A$2:$A$172</c:f>
              <c:numCache>
                <c:formatCode>m/d/yyyy</c:formatCode>
                <c:ptCount val="171"/>
                <c:pt idx="0">
                  <c:v>44004</c:v>
                </c:pt>
                <c:pt idx="1">
                  <c:v>44011</c:v>
                </c:pt>
                <c:pt idx="2">
                  <c:v>44018</c:v>
                </c:pt>
                <c:pt idx="3">
                  <c:v>44025</c:v>
                </c:pt>
                <c:pt idx="4">
                  <c:v>44032</c:v>
                </c:pt>
                <c:pt idx="5">
                  <c:v>44039</c:v>
                </c:pt>
                <c:pt idx="6">
                  <c:v>44046</c:v>
                </c:pt>
                <c:pt idx="7">
                  <c:v>44053</c:v>
                </c:pt>
                <c:pt idx="8">
                  <c:v>44060</c:v>
                </c:pt>
                <c:pt idx="9">
                  <c:v>44067</c:v>
                </c:pt>
                <c:pt idx="10">
                  <c:v>44074</c:v>
                </c:pt>
                <c:pt idx="11">
                  <c:v>44081</c:v>
                </c:pt>
                <c:pt idx="12">
                  <c:v>44088</c:v>
                </c:pt>
                <c:pt idx="13">
                  <c:v>44095</c:v>
                </c:pt>
                <c:pt idx="14">
                  <c:v>44102</c:v>
                </c:pt>
                <c:pt idx="15">
                  <c:v>44109</c:v>
                </c:pt>
                <c:pt idx="16">
                  <c:v>44116</c:v>
                </c:pt>
                <c:pt idx="17">
                  <c:v>44123</c:v>
                </c:pt>
                <c:pt idx="18">
                  <c:v>44130</c:v>
                </c:pt>
                <c:pt idx="19">
                  <c:v>44137</c:v>
                </c:pt>
                <c:pt idx="20">
                  <c:v>44144</c:v>
                </c:pt>
                <c:pt idx="21">
                  <c:v>44151</c:v>
                </c:pt>
                <c:pt idx="22">
                  <c:v>44158</c:v>
                </c:pt>
                <c:pt idx="23">
                  <c:v>44165</c:v>
                </c:pt>
                <c:pt idx="24">
                  <c:v>44172</c:v>
                </c:pt>
                <c:pt idx="25">
                  <c:v>44179</c:v>
                </c:pt>
                <c:pt idx="26">
                  <c:v>44186</c:v>
                </c:pt>
                <c:pt idx="27">
                  <c:v>44193</c:v>
                </c:pt>
                <c:pt idx="28">
                  <c:v>44200</c:v>
                </c:pt>
                <c:pt idx="29">
                  <c:v>44207</c:v>
                </c:pt>
                <c:pt idx="30">
                  <c:v>44214</c:v>
                </c:pt>
                <c:pt idx="31">
                  <c:v>44221</c:v>
                </c:pt>
                <c:pt idx="32">
                  <c:v>44228</c:v>
                </c:pt>
                <c:pt idx="33">
                  <c:v>44235</c:v>
                </c:pt>
                <c:pt idx="34">
                  <c:v>44242</c:v>
                </c:pt>
                <c:pt idx="35">
                  <c:v>44249</c:v>
                </c:pt>
                <c:pt idx="36">
                  <c:v>44256</c:v>
                </c:pt>
                <c:pt idx="37">
                  <c:v>44263</c:v>
                </c:pt>
                <c:pt idx="38">
                  <c:v>44270</c:v>
                </c:pt>
                <c:pt idx="39">
                  <c:v>44277</c:v>
                </c:pt>
                <c:pt idx="40">
                  <c:v>44284</c:v>
                </c:pt>
                <c:pt idx="41">
                  <c:v>44291</c:v>
                </c:pt>
                <c:pt idx="42">
                  <c:v>44298</c:v>
                </c:pt>
                <c:pt idx="43">
                  <c:v>44305</c:v>
                </c:pt>
                <c:pt idx="44">
                  <c:v>44312</c:v>
                </c:pt>
                <c:pt idx="45">
                  <c:v>44319</c:v>
                </c:pt>
                <c:pt idx="46">
                  <c:v>44326</c:v>
                </c:pt>
                <c:pt idx="47">
                  <c:v>44333</c:v>
                </c:pt>
                <c:pt idx="48">
                  <c:v>44340</c:v>
                </c:pt>
                <c:pt idx="49">
                  <c:v>44347</c:v>
                </c:pt>
                <c:pt idx="50">
                  <c:v>44354</c:v>
                </c:pt>
                <c:pt idx="51">
                  <c:v>44361</c:v>
                </c:pt>
                <c:pt idx="52">
                  <c:v>44368</c:v>
                </c:pt>
                <c:pt idx="53">
                  <c:v>44375</c:v>
                </c:pt>
                <c:pt idx="54">
                  <c:v>44382</c:v>
                </c:pt>
                <c:pt idx="55">
                  <c:v>44389</c:v>
                </c:pt>
                <c:pt idx="56">
                  <c:v>44396</c:v>
                </c:pt>
                <c:pt idx="57">
                  <c:v>44403</c:v>
                </c:pt>
                <c:pt idx="58">
                  <c:v>44410</c:v>
                </c:pt>
                <c:pt idx="59">
                  <c:v>44417</c:v>
                </c:pt>
                <c:pt idx="60">
                  <c:v>44424</c:v>
                </c:pt>
                <c:pt idx="61">
                  <c:v>44431</c:v>
                </c:pt>
                <c:pt idx="62">
                  <c:v>44438</c:v>
                </c:pt>
                <c:pt idx="63">
                  <c:v>44445</c:v>
                </c:pt>
                <c:pt idx="64">
                  <c:v>44452</c:v>
                </c:pt>
                <c:pt idx="65">
                  <c:v>44459</c:v>
                </c:pt>
                <c:pt idx="66">
                  <c:v>44466</c:v>
                </c:pt>
                <c:pt idx="67">
                  <c:v>44473</c:v>
                </c:pt>
                <c:pt idx="68">
                  <c:v>44480</c:v>
                </c:pt>
                <c:pt idx="69">
                  <c:v>44487</c:v>
                </c:pt>
                <c:pt idx="70">
                  <c:v>44494</c:v>
                </c:pt>
                <c:pt idx="71">
                  <c:v>44501</c:v>
                </c:pt>
                <c:pt idx="72">
                  <c:v>44508</c:v>
                </c:pt>
                <c:pt idx="73">
                  <c:v>44515</c:v>
                </c:pt>
                <c:pt idx="74">
                  <c:v>44522</c:v>
                </c:pt>
                <c:pt idx="75">
                  <c:v>44529</c:v>
                </c:pt>
                <c:pt idx="76">
                  <c:v>44536</c:v>
                </c:pt>
                <c:pt idx="77">
                  <c:v>44543</c:v>
                </c:pt>
                <c:pt idx="78">
                  <c:v>44550</c:v>
                </c:pt>
                <c:pt idx="79">
                  <c:v>44557</c:v>
                </c:pt>
                <c:pt idx="80">
                  <c:v>44564</c:v>
                </c:pt>
                <c:pt idx="81">
                  <c:v>44571</c:v>
                </c:pt>
                <c:pt idx="82">
                  <c:v>44578</c:v>
                </c:pt>
                <c:pt idx="83">
                  <c:v>44585</c:v>
                </c:pt>
                <c:pt idx="84">
                  <c:v>44592</c:v>
                </c:pt>
                <c:pt idx="85">
                  <c:v>44599</c:v>
                </c:pt>
                <c:pt idx="86">
                  <c:v>44606</c:v>
                </c:pt>
                <c:pt idx="87">
                  <c:v>44613</c:v>
                </c:pt>
                <c:pt idx="88">
                  <c:v>44620</c:v>
                </c:pt>
                <c:pt idx="89">
                  <c:v>44627</c:v>
                </c:pt>
                <c:pt idx="90">
                  <c:v>44634</c:v>
                </c:pt>
                <c:pt idx="91">
                  <c:v>44641</c:v>
                </c:pt>
                <c:pt idx="92">
                  <c:v>44648</c:v>
                </c:pt>
                <c:pt idx="93">
                  <c:v>44655</c:v>
                </c:pt>
                <c:pt idx="94">
                  <c:v>44662</c:v>
                </c:pt>
                <c:pt idx="95">
                  <c:v>44669</c:v>
                </c:pt>
                <c:pt idx="96">
                  <c:v>44676</c:v>
                </c:pt>
                <c:pt idx="97">
                  <c:v>44683</c:v>
                </c:pt>
                <c:pt idx="98">
                  <c:v>44690</c:v>
                </c:pt>
                <c:pt idx="99">
                  <c:v>44697</c:v>
                </c:pt>
                <c:pt idx="100">
                  <c:v>44704</c:v>
                </c:pt>
                <c:pt idx="101">
                  <c:v>44711</c:v>
                </c:pt>
                <c:pt idx="102">
                  <c:v>44718</c:v>
                </c:pt>
                <c:pt idx="103">
                  <c:v>44725</c:v>
                </c:pt>
                <c:pt idx="104">
                  <c:v>44732</c:v>
                </c:pt>
                <c:pt idx="105">
                  <c:v>44739</c:v>
                </c:pt>
                <c:pt idx="106">
                  <c:v>44746</c:v>
                </c:pt>
                <c:pt idx="107">
                  <c:v>44753</c:v>
                </c:pt>
                <c:pt idx="108">
                  <c:v>44760</c:v>
                </c:pt>
                <c:pt idx="109">
                  <c:v>44767</c:v>
                </c:pt>
                <c:pt idx="110">
                  <c:v>44774</c:v>
                </c:pt>
                <c:pt idx="111">
                  <c:v>44781</c:v>
                </c:pt>
                <c:pt idx="112">
                  <c:v>44788</c:v>
                </c:pt>
                <c:pt idx="113">
                  <c:v>44795</c:v>
                </c:pt>
                <c:pt idx="114">
                  <c:v>44802</c:v>
                </c:pt>
                <c:pt idx="115">
                  <c:v>44809</c:v>
                </c:pt>
                <c:pt idx="116">
                  <c:v>44816</c:v>
                </c:pt>
                <c:pt idx="117">
                  <c:v>44823</c:v>
                </c:pt>
                <c:pt idx="118">
                  <c:v>44830</c:v>
                </c:pt>
                <c:pt idx="119">
                  <c:v>44837</c:v>
                </c:pt>
                <c:pt idx="120">
                  <c:v>44844</c:v>
                </c:pt>
                <c:pt idx="121">
                  <c:v>44851</c:v>
                </c:pt>
                <c:pt idx="122">
                  <c:v>44858</c:v>
                </c:pt>
                <c:pt idx="123">
                  <c:v>44865</c:v>
                </c:pt>
                <c:pt idx="124">
                  <c:v>44872</c:v>
                </c:pt>
                <c:pt idx="125">
                  <c:v>44879</c:v>
                </c:pt>
                <c:pt idx="126">
                  <c:v>44886</c:v>
                </c:pt>
                <c:pt idx="127">
                  <c:v>44893</c:v>
                </c:pt>
                <c:pt idx="128">
                  <c:v>44900</c:v>
                </c:pt>
                <c:pt idx="129">
                  <c:v>44907</c:v>
                </c:pt>
                <c:pt idx="130">
                  <c:v>44914</c:v>
                </c:pt>
                <c:pt idx="131">
                  <c:v>44921</c:v>
                </c:pt>
                <c:pt idx="132">
                  <c:v>44928</c:v>
                </c:pt>
                <c:pt idx="133">
                  <c:v>44935</c:v>
                </c:pt>
                <c:pt idx="134">
                  <c:v>44942</c:v>
                </c:pt>
                <c:pt idx="135">
                  <c:v>44949</c:v>
                </c:pt>
                <c:pt idx="136">
                  <c:v>44956</c:v>
                </c:pt>
                <c:pt idx="137">
                  <c:v>44963</c:v>
                </c:pt>
                <c:pt idx="138">
                  <c:v>44970</c:v>
                </c:pt>
                <c:pt idx="139">
                  <c:v>44977</c:v>
                </c:pt>
                <c:pt idx="140">
                  <c:v>44984</c:v>
                </c:pt>
                <c:pt idx="141">
                  <c:v>44991</c:v>
                </c:pt>
                <c:pt idx="142">
                  <c:v>44998</c:v>
                </c:pt>
                <c:pt idx="143">
                  <c:v>45005</c:v>
                </c:pt>
                <c:pt idx="144">
                  <c:v>45012</c:v>
                </c:pt>
                <c:pt idx="145">
                  <c:v>45019</c:v>
                </c:pt>
                <c:pt idx="146">
                  <c:v>45026</c:v>
                </c:pt>
                <c:pt idx="147">
                  <c:v>45033</c:v>
                </c:pt>
                <c:pt idx="148">
                  <c:v>45040</c:v>
                </c:pt>
                <c:pt idx="149">
                  <c:v>45047</c:v>
                </c:pt>
                <c:pt idx="150">
                  <c:v>45054</c:v>
                </c:pt>
                <c:pt idx="151">
                  <c:v>45061</c:v>
                </c:pt>
                <c:pt idx="152">
                  <c:v>45068</c:v>
                </c:pt>
                <c:pt idx="153">
                  <c:v>45075</c:v>
                </c:pt>
                <c:pt idx="154">
                  <c:v>45082</c:v>
                </c:pt>
                <c:pt idx="155">
                  <c:v>45089</c:v>
                </c:pt>
                <c:pt idx="156">
                  <c:v>45096</c:v>
                </c:pt>
                <c:pt idx="157">
                  <c:v>45103</c:v>
                </c:pt>
                <c:pt idx="158">
                  <c:v>45110</c:v>
                </c:pt>
                <c:pt idx="159">
                  <c:v>45117</c:v>
                </c:pt>
                <c:pt idx="160">
                  <c:v>45124</c:v>
                </c:pt>
                <c:pt idx="161">
                  <c:v>45131</c:v>
                </c:pt>
                <c:pt idx="162">
                  <c:v>45138</c:v>
                </c:pt>
                <c:pt idx="163">
                  <c:v>45145</c:v>
                </c:pt>
                <c:pt idx="164">
                  <c:v>45152</c:v>
                </c:pt>
                <c:pt idx="165">
                  <c:v>45159</c:v>
                </c:pt>
                <c:pt idx="166">
                  <c:v>45166</c:v>
                </c:pt>
                <c:pt idx="167">
                  <c:v>45173</c:v>
                </c:pt>
                <c:pt idx="168">
                  <c:v>45180</c:v>
                </c:pt>
                <c:pt idx="169">
                  <c:v>45187</c:v>
                </c:pt>
                <c:pt idx="170">
                  <c:v>45194</c:v>
                </c:pt>
              </c:numCache>
            </c:numRef>
          </c:cat>
          <c:val>
            <c:numRef>
              <c:f>combined!$B$2:$B$172</c:f>
              <c:numCache>
                <c:formatCode>General</c:formatCode>
                <c:ptCount val="171"/>
                <c:pt idx="0">
                  <c:v>39123</c:v>
                </c:pt>
                <c:pt idx="1">
                  <c:v>40943</c:v>
                </c:pt>
                <c:pt idx="2">
                  <c:v>42738</c:v>
                </c:pt>
                <c:pt idx="3">
                  <c:v>41668</c:v>
                </c:pt>
                <c:pt idx="4">
                  <c:v>43176</c:v>
                </c:pt>
                <c:pt idx="5">
                  <c:v>44296</c:v>
                </c:pt>
                <c:pt idx="6">
                  <c:v>45424</c:v>
                </c:pt>
                <c:pt idx="7">
                  <c:v>46358</c:v>
                </c:pt>
                <c:pt idx="8">
                  <c:v>47723</c:v>
                </c:pt>
                <c:pt idx="9">
                  <c:v>48785</c:v>
                </c:pt>
                <c:pt idx="10">
                  <c:v>49202</c:v>
                </c:pt>
                <c:pt idx="11">
                  <c:v>50087</c:v>
                </c:pt>
                <c:pt idx="12">
                  <c:v>50473</c:v>
                </c:pt>
                <c:pt idx="13">
                  <c:v>51615</c:v>
                </c:pt>
                <c:pt idx="14">
                  <c:v>52596</c:v>
                </c:pt>
                <c:pt idx="15">
                  <c:v>53181</c:v>
                </c:pt>
                <c:pt idx="16">
                  <c:v>55440</c:v>
                </c:pt>
                <c:pt idx="17">
                  <c:v>55260</c:v>
                </c:pt>
                <c:pt idx="18">
                  <c:v>57053</c:v>
                </c:pt>
                <c:pt idx="19">
                  <c:v>56064</c:v>
                </c:pt>
                <c:pt idx="20">
                  <c:v>56227</c:v>
                </c:pt>
                <c:pt idx="21">
                  <c:v>57554</c:v>
                </c:pt>
                <c:pt idx="22">
                  <c:v>57043</c:v>
                </c:pt>
                <c:pt idx="23">
                  <c:v>55998</c:v>
                </c:pt>
                <c:pt idx="24">
                  <c:v>55159</c:v>
                </c:pt>
                <c:pt idx="25">
                  <c:v>55413</c:v>
                </c:pt>
                <c:pt idx="26">
                  <c:v>55741</c:v>
                </c:pt>
                <c:pt idx="27">
                  <c:v>54695</c:v>
                </c:pt>
                <c:pt idx="28">
                  <c:v>51920</c:v>
                </c:pt>
                <c:pt idx="29">
                  <c:v>54103</c:v>
                </c:pt>
                <c:pt idx="30">
                  <c:v>56235</c:v>
                </c:pt>
                <c:pt idx="31">
                  <c:v>59376</c:v>
                </c:pt>
                <c:pt idx="32">
                  <c:v>57778</c:v>
                </c:pt>
                <c:pt idx="33">
                  <c:v>58574</c:v>
                </c:pt>
                <c:pt idx="34">
                  <c:v>59879</c:v>
                </c:pt>
                <c:pt idx="35">
                  <c:v>59310</c:v>
                </c:pt>
                <c:pt idx="36">
                  <c:v>61799</c:v>
                </c:pt>
                <c:pt idx="37">
                  <c:v>61430</c:v>
                </c:pt>
                <c:pt idx="38">
                  <c:v>64405</c:v>
                </c:pt>
                <c:pt idx="39">
                  <c:v>65814</c:v>
                </c:pt>
                <c:pt idx="40">
                  <c:v>67269</c:v>
                </c:pt>
                <c:pt idx="41">
                  <c:v>68403</c:v>
                </c:pt>
                <c:pt idx="42">
                  <c:v>70436</c:v>
                </c:pt>
                <c:pt idx="43">
                  <c:v>72060</c:v>
                </c:pt>
                <c:pt idx="44">
                  <c:v>68018</c:v>
                </c:pt>
                <c:pt idx="45">
                  <c:v>69475</c:v>
                </c:pt>
                <c:pt idx="46">
                  <c:v>72032</c:v>
                </c:pt>
                <c:pt idx="47">
                  <c:v>74248</c:v>
                </c:pt>
                <c:pt idx="48">
                  <c:v>74739</c:v>
                </c:pt>
                <c:pt idx="49">
                  <c:v>80821</c:v>
                </c:pt>
                <c:pt idx="50">
                  <c:v>82014</c:v>
                </c:pt>
                <c:pt idx="51">
                  <c:v>78379</c:v>
                </c:pt>
                <c:pt idx="52">
                  <c:v>76878</c:v>
                </c:pt>
                <c:pt idx="53">
                  <c:v>78313</c:v>
                </c:pt>
                <c:pt idx="54">
                  <c:v>78354</c:v>
                </c:pt>
                <c:pt idx="55">
                  <c:v>78489</c:v>
                </c:pt>
                <c:pt idx="56">
                  <c:v>58545</c:v>
                </c:pt>
                <c:pt idx="57">
                  <c:v>79021</c:v>
                </c:pt>
                <c:pt idx="58">
                  <c:v>80934</c:v>
                </c:pt>
                <c:pt idx="59">
                  <c:v>64365</c:v>
                </c:pt>
                <c:pt idx="60">
                  <c:v>80968</c:v>
                </c:pt>
                <c:pt idx="61">
                  <c:v>84427</c:v>
                </c:pt>
                <c:pt idx="62">
                  <c:v>85720</c:v>
                </c:pt>
                <c:pt idx="63">
                  <c:v>56737</c:v>
                </c:pt>
                <c:pt idx="64">
                  <c:v>57383</c:v>
                </c:pt>
                <c:pt idx="65">
                  <c:v>89005</c:v>
                </c:pt>
                <c:pt idx="66">
                  <c:v>89389</c:v>
                </c:pt>
                <c:pt idx="67">
                  <c:v>91631</c:v>
                </c:pt>
                <c:pt idx="68">
                  <c:v>94279</c:v>
                </c:pt>
                <c:pt idx="69">
                  <c:v>96221</c:v>
                </c:pt>
                <c:pt idx="70">
                  <c:v>96791</c:v>
                </c:pt>
                <c:pt idx="71">
                  <c:v>95117</c:v>
                </c:pt>
                <c:pt idx="72">
                  <c:v>99311</c:v>
                </c:pt>
                <c:pt idx="73">
                  <c:v>101576</c:v>
                </c:pt>
                <c:pt idx="74">
                  <c:v>99710</c:v>
                </c:pt>
                <c:pt idx="75">
                  <c:v>96491</c:v>
                </c:pt>
                <c:pt idx="76">
                  <c:v>100866</c:v>
                </c:pt>
                <c:pt idx="77">
                  <c:v>105391</c:v>
                </c:pt>
                <c:pt idx="78">
                  <c:v>98971</c:v>
                </c:pt>
                <c:pt idx="79">
                  <c:v>99415</c:v>
                </c:pt>
                <c:pt idx="80">
                  <c:v>96293</c:v>
                </c:pt>
              </c:numCache>
            </c:numRef>
          </c:val>
          <c:smooth val="0"/>
          <c:extLst>
            <c:ext xmlns:c16="http://schemas.microsoft.com/office/drawing/2014/chart" uri="{C3380CC4-5D6E-409C-BE32-E72D297353CC}">
              <c16:uniqueId val="{00000000-3491-4784-9525-EA30897DCD4B}"/>
            </c:ext>
          </c:extLst>
        </c:ser>
        <c:ser>
          <c:idx val="1"/>
          <c:order val="1"/>
          <c:tx>
            <c:strRef>
              <c:f>combined!$C$1</c:f>
              <c:strCache>
                <c:ptCount val="1"/>
                <c:pt idx="0">
                  <c:v>jolts</c:v>
                </c:pt>
              </c:strCache>
            </c:strRef>
          </c:tx>
          <c:spPr>
            <a:ln w="28575" cap="rnd">
              <a:solidFill>
                <a:schemeClr val="accent2"/>
              </a:solidFill>
              <a:round/>
            </a:ln>
            <a:effectLst/>
          </c:spPr>
          <c:marker>
            <c:symbol val="none"/>
          </c:marker>
          <c:trendline>
            <c:spPr>
              <a:ln w="19050" cap="rnd">
                <a:solidFill>
                  <a:schemeClr val="accent2"/>
                </a:solidFill>
                <a:prstDash val="sysDot"/>
              </a:ln>
              <a:effectLst/>
            </c:spPr>
            <c:trendlineType val="poly"/>
            <c:order val="6"/>
            <c:dispRSqr val="0"/>
            <c:dispEq val="0"/>
          </c:trendline>
          <c:cat>
            <c:numRef>
              <c:f>combined!$A$2:$A$172</c:f>
              <c:numCache>
                <c:formatCode>m/d/yyyy</c:formatCode>
                <c:ptCount val="171"/>
                <c:pt idx="0">
                  <c:v>44004</c:v>
                </c:pt>
                <c:pt idx="1">
                  <c:v>44011</c:v>
                </c:pt>
                <c:pt idx="2">
                  <c:v>44018</c:v>
                </c:pt>
                <c:pt idx="3">
                  <c:v>44025</c:v>
                </c:pt>
                <c:pt idx="4">
                  <c:v>44032</c:v>
                </c:pt>
                <c:pt idx="5">
                  <c:v>44039</c:v>
                </c:pt>
                <c:pt idx="6">
                  <c:v>44046</c:v>
                </c:pt>
                <c:pt idx="7">
                  <c:v>44053</c:v>
                </c:pt>
                <c:pt idx="8">
                  <c:v>44060</c:v>
                </c:pt>
                <c:pt idx="9">
                  <c:v>44067</c:v>
                </c:pt>
                <c:pt idx="10">
                  <c:v>44074</c:v>
                </c:pt>
                <c:pt idx="11">
                  <c:v>44081</c:v>
                </c:pt>
                <c:pt idx="12">
                  <c:v>44088</c:v>
                </c:pt>
                <c:pt idx="13">
                  <c:v>44095</c:v>
                </c:pt>
                <c:pt idx="14">
                  <c:v>44102</c:v>
                </c:pt>
                <c:pt idx="15">
                  <c:v>44109</c:v>
                </c:pt>
                <c:pt idx="16">
                  <c:v>44116</c:v>
                </c:pt>
                <c:pt idx="17">
                  <c:v>44123</c:v>
                </c:pt>
                <c:pt idx="18">
                  <c:v>44130</c:v>
                </c:pt>
                <c:pt idx="19">
                  <c:v>44137</c:v>
                </c:pt>
                <c:pt idx="20">
                  <c:v>44144</c:v>
                </c:pt>
                <c:pt idx="21">
                  <c:v>44151</c:v>
                </c:pt>
                <c:pt idx="22">
                  <c:v>44158</c:v>
                </c:pt>
                <c:pt idx="23">
                  <c:v>44165</c:v>
                </c:pt>
                <c:pt idx="24">
                  <c:v>44172</c:v>
                </c:pt>
                <c:pt idx="25">
                  <c:v>44179</c:v>
                </c:pt>
                <c:pt idx="26">
                  <c:v>44186</c:v>
                </c:pt>
                <c:pt idx="27">
                  <c:v>44193</c:v>
                </c:pt>
                <c:pt idx="28">
                  <c:v>44200</c:v>
                </c:pt>
                <c:pt idx="29">
                  <c:v>44207</c:v>
                </c:pt>
                <c:pt idx="30">
                  <c:v>44214</c:v>
                </c:pt>
                <c:pt idx="31">
                  <c:v>44221</c:v>
                </c:pt>
                <c:pt idx="32">
                  <c:v>44228</c:v>
                </c:pt>
                <c:pt idx="33">
                  <c:v>44235</c:v>
                </c:pt>
                <c:pt idx="34">
                  <c:v>44242</c:v>
                </c:pt>
                <c:pt idx="35">
                  <c:v>44249</c:v>
                </c:pt>
                <c:pt idx="36">
                  <c:v>44256</c:v>
                </c:pt>
                <c:pt idx="37">
                  <c:v>44263</c:v>
                </c:pt>
                <c:pt idx="38">
                  <c:v>44270</c:v>
                </c:pt>
                <c:pt idx="39">
                  <c:v>44277</c:v>
                </c:pt>
                <c:pt idx="40">
                  <c:v>44284</c:v>
                </c:pt>
                <c:pt idx="41">
                  <c:v>44291</c:v>
                </c:pt>
                <c:pt idx="42">
                  <c:v>44298</c:v>
                </c:pt>
                <c:pt idx="43">
                  <c:v>44305</c:v>
                </c:pt>
                <c:pt idx="44">
                  <c:v>44312</c:v>
                </c:pt>
                <c:pt idx="45">
                  <c:v>44319</c:v>
                </c:pt>
                <c:pt idx="46">
                  <c:v>44326</c:v>
                </c:pt>
                <c:pt idx="47">
                  <c:v>44333</c:v>
                </c:pt>
                <c:pt idx="48">
                  <c:v>44340</c:v>
                </c:pt>
                <c:pt idx="49">
                  <c:v>44347</c:v>
                </c:pt>
                <c:pt idx="50">
                  <c:v>44354</c:v>
                </c:pt>
                <c:pt idx="51">
                  <c:v>44361</c:v>
                </c:pt>
                <c:pt idx="52">
                  <c:v>44368</c:v>
                </c:pt>
                <c:pt idx="53">
                  <c:v>44375</c:v>
                </c:pt>
                <c:pt idx="54">
                  <c:v>44382</c:v>
                </c:pt>
                <c:pt idx="55">
                  <c:v>44389</c:v>
                </c:pt>
                <c:pt idx="56">
                  <c:v>44396</c:v>
                </c:pt>
                <c:pt idx="57">
                  <c:v>44403</c:v>
                </c:pt>
                <c:pt idx="58">
                  <c:v>44410</c:v>
                </c:pt>
                <c:pt idx="59">
                  <c:v>44417</c:v>
                </c:pt>
                <c:pt idx="60">
                  <c:v>44424</c:v>
                </c:pt>
                <c:pt idx="61">
                  <c:v>44431</c:v>
                </c:pt>
                <c:pt idx="62">
                  <c:v>44438</c:v>
                </c:pt>
                <c:pt idx="63">
                  <c:v>44445</c:v>
                </c:pt>
                <c:pt idx="64">
                  <c:v>44452</c:v>
                </c:pt>
                <c:pt idx="65">
                  <c:v>44459</c:v>
                </c:pt>
                <c:pt idx="66">
                  <c:v>44466</c:v>
                </c:pt>
                <c:pt idx="67">
                  <c:v>44473</c:v>
                </c:pt>
                <c:pt idx="68">
                  <c:v>44480</c:v>
                </c:pt>
                <c:pt idx="69">
                  <c:v>44487</c:v>
                </c:pt>
                <c:pt idx="70">
                  <c:v>44494</c:v>
                </c:pt>
                <c:pt idx="71">
                  <c:v>44501</c:v>
                </c:pt>
                <c:pt idx="72">
                  <c:v>44508</c:v>
                </c:pt>
                <c:pt idx="73">
                  <c:v>44515</c:v>
                </c:pt>
                <c:pt idx="74">
                  <c:v>44522</c:v>
                </c:pt>
                <c:pt idx="75">
                  <c:v>44529</c:v>
                </c:pt>
                <c:pt idx="76">
                  <c:v>44536</c:v>
                </c:pt>
                <c:pt idx="77">
                  <c:v>44543</c:v>
                </c:pt>
                <c:pt idx="78">
                  <c:v>44550</c:v>
                </c:pt>
                <c:pt idx="79">
                  <c:v>44557</c:v>
                </c:pt>
                <c:pt idx="80">
                  <c:v>44564</c:v>
                </c:pt>
                <c:pt idx="81">
                  <c:v>44571</c:v>
                </c:pt>
                <c:pt idx="82">
                  <c:v>44578</c:v>
                </c:pt>
                <c:pt idx="83">
                  <c:v>44585</c:v>
                </c:pt>
                <c:pt idx="84">
                  <c:v>44592</c:v>
                </c:pt>
                <c:pt idx="85">
                  <c:v>44599</c:v>
                </c:pt>
                <c:pt idx="86">
                  <c:v>44606</c:v>
                </c:pt>
                <c:pt idx="87">
                  <c:v>44613</c:v>
                </c:pt>
                <c:pt idx="88">
                  <c:v>44620</c:v>
                </c:pt>
                <c:pt idx="89">
                  <c:v>44627</c:v>
                </c:pt>
                <c:pt idx="90">
                  <c:v>44634</c:v>
                </c:pt>
                <c:pt idx="91">
                  <c:v>44641</c:v>
                </c:pt>
                <c:pt idx="92">
                  <c:v>44648</c:v>
                </c:pt>
                <c:pt idx="93">
                  <c:v>44655</c:v>
                </c:pt>
                <c:pt idx="94">
                  <c:v>44662</c:v>
                </c:pt>
                <c:pt idx="95">
                  <c:v>44669</c:v>
                </c:pt>
                <c:pt idx="96">
                  <c:v>44676</c:v>
                </c:pt>
                <c:pt idx="97">
                  <c:v>44683</c:v>
                </c:pt>
                <c:pt idx="98">
                  <c:v>44690</c:v>
                </c:pt>
                <c:pt idx="99">
                  <c:v>44697</c:v>
                </c:pt>
                <c:pt idx="100">
                  <c:v>44704</c:v>
                </c:pt>
                <c:pt idx="101">
                  <c:v>44711</c:v>
                </c:pt>
                <c:pt idx="102">
                  <c:v>44718</c:v>
                </c:pt>
                <c:pt idx="103">
                  <c:v>44725</c:v>
                </c:pt>
                <c:pt idx="104">
                  <c:v>44732</c:v>
                </c:pt>
                <c:pt idx="105">
                  <c:v>44739</c:v>
                </c:pt>
                <c:pt idx="106">
                  <c:v>44746</c:v>
                </c:pt>
                <c:pt idx="107">
                  <c:v>44753</c:v>
                </c:pt>
                <c:pt idx="108">
                  <c:v>44760</c:v>
                </c:pt>
                <c:pt idx="109">
                  <c:v>44767</c:v>
                </c:pt>
                <c:pt idx="110">
                  <c:v>44774</c:v>
                </c:pt>
                <c:pt idx="111">
                  <c:v>44781</c:v>
                </c:pt>
                <c:pt idx="112">
                  <c:v>44788</c:v>
                </c:pt>
                <c:pt idx="113">
                  <c:v>44795</c:v>
                </c:pt>
                <c:pt idx="114">
                  <c:v>44802</c:v>
                </c:pt>
                <c:pt idx="115">
                  <c:v>44809</c:v>
                </c:pt>
                <c:pt idx="116">
                  <c:v>44816</c:v>
                </c:pt>
                <c:pt idx="117">
                  <c:v>44823</c:v>
                </c:pt>
                <c:pt idx="118">
                  <c:v>44830</c:v>
                </c:pt>
                <c:pt idx="119">
                  <c:v>44837</c:v>
                </c:pt>
                <c:pt idx="120">
                  <c:v>44844</c:v>
                </c:pt>
                <c:pt idx="121">
                  <c:v>44851</c:v>
                </c:pt>
                <c:pt idx="122">
                  <c:v>44858</c:v>
                </c:pt>
                <c:pt idx="123">
                  <c:v>44865</c:v>
                </c:pt>
                <c:pt idx="124">
                  <c:v>44872</c:v>
                </c:pt>
                <c:pt idx="125">
                  <c:v>44879</c:v>
                </c:pt>
                <c:pt idx="126">
                  <c:v>44886</c:v>
                </c:pt>
                <c:pt idx="127">
                  <c:v>44893</c:v>
                </c:pt>
                <c:pt idx="128">
                  <c:v>44900</c:v>
                </c:pt>
                <c:pt idx="129">
                  <c:v>44907</c:v>
                </c:pt>
                <c:pt idx="130">
                  <c:v>44914</c:v>
                </c:pt>
                <c:pt idx="131">
                  <c:v>44921</c:v>
                </c:pt>
                <c:pt idx="132">
                  <c:v>44928</c:v>
                </c:pt>
                <c:pt idx="133">
                  <c:v>44935</c:v>
                </c:pt>
                <c:pt idx="134">
                  <c:v>44942</c:v>
                </c:pt>
                <c:pt idx="135">
                  <c:v>44949</c:v>
                </c:pt>
                <c:pt idx="136">
                  <c:v>44956</c:v>
                </c:pt>
                <c:pt idx="137">
                  <c:v>44963</c:v>
                </c:pt>
                <c:pt idx="138">
                  <c:v>44970</c:v>
                </c:pt>
                <c:pt idx="139">
                  <c:v>44977</c:v>
                </c:pt>
                <c:pt idx="140">
                  <c:v>44984</c:v>
                </c:pt>
                <c:pt idx="141">
                  <c:v>44991</c:v>
                </c:pt>
                <c:pt idx="142">
                  <c:v>44998</c:v>
                </c:pt>
                <c:pt idx="143">
                  <c:v>45005</c:v>
                </c:pt>
                <c:pt idx="144">
                  <c:v>45012</c:v>
                </c:pt>
                <c:pt idx="145">
                  <c:v>45019</c:v>
                </c:pt>
                <c:pt idx="146">
                  <c:v>45026</c:v>
                </c:pt>
                <c:pt idx="147">
                  <c:v>45033</c:v>
                </c:pt>
                <c:pt idx="148">
                  <c:v>45040</c:v>
                </c:pt>
                <c:pt idx="149">
                  <c:v>45047</c:v>
                </c:pt>
                <c:pt idx="150">
                  <c:v>45054</c:v>
                </c:pt>
                <c:pt idx="151">
                  <c:v>45061</c:v>
                </c:pt>
                <c:pt idx="152">
                  <c:v>45068</c:v>
                </c:pt>
                <c:pt idx="153">
                  <c:v>45075</c:v>
                </c:pt>
                <c:pt idx="154">
                  <c:v>45082</c:v>
                </c:pt>
                <c:pt idx="155">
                  <c:v>45089</c:v>
                </c:pt>
                <c:pt idx="156">
                  <c:v>45096</c:v>
                </c:pt>
                <c:pt idx="157">
                  <c:v>45103</c:v>
                </c:pt>
                <c:pt idx="158">
                  <c:v>45110</c:v>
                </c:pt>
                <c:pt idx="159">
                  <c:v>45117</c:v>
                </c:pt>
                <c:pt idx="160">
                  <c:v>45124</c:v>
                </c:pt>
                <c:pt idx="161">
                  <c:v>45131</c:v>
                </c:pt>
                <c:pt idx="162">
                  <c:v>45138</c:v>
                </c:pt>
                <c:pt idx="163">
                  <c:v>45145</c:v>
                </c:pt>
                <c:pt idx="164">
                  <c:v>45152</c:v>
                </c:pt>
                <c:pt idx="165">
                  <c:v>45159</c:v>
                </c:pt>
                <c:pt idx="166">
                  <c:v>45166</c:v>
                </c:pt>
                <c:pt idx="167">
                  <c:v>45173</c:v>
                </c:pt>
                <c:pt idx="168">
                  <c:v>45180</c:v>
                </c:pt>
                <c:pt idx="169">
                  <c:v>45187</c:v>
                </c:pt>
                <c:pt idx="170">
                  <c:v>45194</c:v>
                </c:pt>
              </c:numCache>
            </c:numRef>
          </c:cat>
          <c:val>
            <c:numRef>
              <c:f>combined!$C$2:$C$172</c:f>
              <c:numCache>
                <c:formatCode>General</c:formatCode>
                <c:ptCount val="171"/>
                <c:pt idx="0">
                  <c:v>98000</c:v>
                </c:pt>
                <c:pt idx="1">
                  <c:v>98000</c:v>
                </c:pt>
                <c:pt idx="2">
                  <c:v>141000</c:v>
                </c:pt>
                <c:pt idx="3">
                  <c:v>141000</c:v>
                </c:pt>
                <c:pt idx="4">
                  <c:v>141000</c:v>
                </c:pt>
                <c:pt idx="5">
                  <c:v>141000</c:v>
                </c:pt>
                <c:pt idx="6">
                  <c:v>113000</c:v>
                </c:pt>
                <c:pt idx="7">
                  <c:v>113000</c:v>
                </c:pt>
                <c:pt idx="8">
                  <c:v>113000</c:v>
                </c:pt>
                <c:pt idx="9">
                  <c:v>113000</c:v>
                </c:pt>
                <c:pt idx="10">
                  <c:v>113000</c:v>
                </c:pt>
                <c:pt idx="11">
                  <c:v>111000</c:v>
                </c:pt>
                <c:pt idx="12">
                  <c:v>111000</c:v>
                </c:pt>
                <c:pt idx="13">
                  <c:v>111000</c:v>
                </c:pt>
                <c:pt idx="14">
                  <c:v>111000</c:v>
                </c:pt>
                <c:pt idx="15">
                  <c:v>134000</c:v>
                </c:pt>
                <c:pt idx="16">
                  <c:v>134000</c:v>
                </c:pt>
                <c:pt idx="17">
                  <c:v>134000</c:v>
                </c:pt>
                <c:pt idx="18">
                  <c:v>134000</c:v>
                </c:pt>
                <c:pt idx="19">
                  <c:v>115000</c:v>
                </c:pt>
                <c:pt idx="20">
                  <c:v>115000</c:v>
                </c:pt>
                <c:pt idx="21">
                  <c:v>115000</c:v>
                </c:pt>
                <c:pt idx="22">
                  <c:v>115000</c:v>
                </c:pt>
                <c:pt idx="23">
                  <c:v>115000</c:v>
                </c:pt>
                <c:pt idx="24">
                  <c:v>101000</c:v>
                </c:pt>
                <c:pt idx="25">
                  <c:v>101000</c:v>
                </c:pt>
                <c:pt idx="26">
                  <c:v>101000</c:v>
                </c:pt>
                <c:pt idx="27">
                  <c:v>101000</c:v>
                </c:pt>
                <c:pt idx="28">
                  <c:v>119000</c:v>
                </c:pt>
                <c:pt idx="29">
                  <c:v>119000</c:v>
                </c:pt>
                <c:pt idx="30">
                  <c:v>119000</c:v>
                </c:pt>
                <c:pt idx="31">
                  <c:v>119000</c:v>
                </c:pt>
                <c:pt idx="32">
                  <c:v>127000</c:v>
                </c:pt>
                <c:pt idx="33">
                  <c:v>127000</c:v>
                </c:pt>
                <c:pt idx="34">
                  <c:v>127000</c:v>
                </c:pt>
                <c:pt idx="35">
                  <c:v>127000</c:v>
                </c:pt>
                <c:pt idx="36">
                  <c:v>126000</c:v>
                </c:pt>
                <c:pt idx="37">
                  <c:v>126000</c:v>
                </c:pt>
                <c:pt idx="38">
                  <c:v>126000</c:v>
                </c:pt>
                <c:pt idx="39">
                  <c:v>126000</c:v>
                </c:pt>
                <c:pt idx="40">
                  <c:v>126000</c:v>
                </c:pt>
                <c:pt idx="41">
                  <c:v>183000</c:v>
                </c:pt>
                <c:pt idx="42">
                  <c:v>183000</c:v>
                </c:pt>
                <c:pt idx="43">
                  <c:v>183000</c:v>
                </c:pt>
                <c:pt idx="44">
                  <c:v>183000</c:v>
                </c:pt>
                <c:pt idx="45">
                  <c:v>188000</c:v>
                </c:pt>
                <c:pt idx="46">
                  <c:v>188000</c:v>
                </c:pt>
                <c:pt idx="47">
                  <c:v>188000</c:v>
                </c:pt>
                <c:pt idx="48">
                  <c:v>188000</c:v>
                </c:pt>
                <c:pt idx="49">
                  <c:v>188000</c:v>
                </c:pt>
                <c:pt idx="50">
                  <c:v>172000</c:v>
                </c:pt>
                <c:pt idx="51">
                  <c:v>172000</c:v>
                </c:pt>
                <c:pt idx="52">
                  <c:v>172000</c:v>
                </c:pt>
                <c:pt idx="53">
                  <c:v>172000</c:v>
                </c:pt>
                <c:pt idx="54">
                  <c:v>206000</c:v>
                </c:pt>
                <c:pt idx="55">
                  <c:v>206000</c:v>
                </c:pt>
                <c:pt idx="56">
                  <c:v>206000</c:v>
                </c:pt>
                <c:pt idx="57">
                  <c:v>206000</c:v>
                </c:pt>
                <c:pt idx="58">
                  <c:v>178000</c:v>
                </c:pt>
                <c:pt idx="59">
                  <c:v>178000</c:v>
                </c:pt>
                <c:pt idx="60">
                  <c:v>178000</c:v>
                </c:pt>
                <c:pt idx="61">
                  <c:v>178000</c:v>
                </c:pt>
                <c:pt idx="62">
                  <c:v>178000</c:v>
                </c:pt>
                <c:pt idx="63">
                  <c:v>192000</c:v>
                </c:pt>
                <c:pt idx="64">
                  <c:v>192000</c:v>
                </c:pt>
                <c:pt idx="65">
                  <c:v>192000</c:v>
                </c:pt>
                <c:pt idx="66">
                  <c:v>192000</c:v>
                </c:pt>
                <c:pt idx="67">
                  <c:v>245000</c:v>
                </c:pt>
                <c:pt idx="68">
                  <c:v>245000</c:v>
                </c:pt>
                <c:pt idx="69">
                  <c:v>245000</c:v>
                </c:pt>
                <c:pt idx="70">
                  <c:v>245000</c:v>
                </c:pt>
                <c:pt idx="71">
                  <c:v>183000</c:v>
                </c:pt>
                <c:pt idx="72">
                  <c:v>183000</c:v>
                </c:pt>
                <c:pt idx="73">
                  <c:v>183000</c:v>
                </c:pt>
                <c:pt idx="74">
                  <c:v>183000</c:v>
                </c:pt>
                <c:pt idx="75">
                  <c:v>183000</c:v>
                </c:pt>
                <c:pt idx="76">
                  <c:v>224000</c:v>
                </c:pt>
                <c:pt idx="77">
                  <c:v>224000</c:v>
                </c:pt>
                <c:pt idx="78">
                  <c:v>224000</c:v>
                </c:pt>
                <c:pt idx="79">
                  <c:v>224000</c:v>
                </c:pt>
                <c:pt idx="80">
                  <c:v>230000</c:v>
                </c:pt>
                <c:pt idx="81">
                  <c:v>230000</c:v>
                </c:pt>
                <c:pt idx="82">
                  <c:v>230000</c:v>
                </c:pt>
                <c:pt idx="83">
                  <c:v>230000</c:v>
                </c:pt>
                <c:pt idx="84">
                  <c:v>230000</c:v>
                </c:pt>
                <c:pt idx="85">
                  <c:v>216000</c:v>
                </c:pt>
                <c:pt idx="86">
                  <c:v>216000</c:v>
                </c:pt>
                <c:pt idx="87">
                  <c:v>216000</c:v>
                </c:pt>
                <c:pt idx="88">
                  <c:v>216000</c:v>
                </c:pt>
                <c:pt idx="89">
                  <c:v>234000</c:v>
                </c:pt>
                <c:pt idx="90">
                  <c:v>234000</c:v>
                </c:pt>
                <c:pt idx="91">
                  <c:v>234000</c:v>
                </c:pt>
                <c:pt idx="92">
                  <c:v>234000</c:v>
                </c:pt>
                <c:pt idx="93">
                  <c:v>271000</c:v>
                </c:pt>
                <c:pt idx="94">
                  <c:v>271000</c:v>
                </c:pt>
                <c:pt idx="95">
                  <c:v>271000</c:v>
                </c:pt>
                <c:pt idx="96">
                  <c:v>271000</c:v>
                </c:pt>
                <c:pt idx="97">
                  <c:v>237000</c:v>
                </c:pt>
                <c:pt idx="98">
                  <c:v>237000</c:v>
                </c:pt>
                <c:pt idx="99">
                  <c:v>237000</c:v>
                </c:pt>
                <c:pt idx="100">
                  <c:v>237000</c:v>
                </c:pt>
                <c:pt idx="101">
                  <c:v>237000</c:v>
                </c:pt>
                <c:pt idx="102">
                  <c:v>201000</c:v>
                </c:pt>
                <c:pt idx="103">
                  <c:v>201000</c:v>
                </c:pt>
                <c:pt idx="104">
                  <c:v>201000</c:v>
                </c:pt>
                <c:pt idx="105">
                  <c:v>201000</c:v>
                </c:pt>
                <c:pt idx="106">
                  <c:v>254000</c:v>
                </c:pt>
                <c:pt idx="107">
                  <c:v>254000</c:v>
                </c:pt>
                <c:pt idx="108">
                  <c:v>254000</c:v>
                </c:pt>
                <c:pt idx="109">
                  <c:v>254000</c:v>
                </c:pt>
                <c:pt idx="110">
                  <c:v>204000</c:v>
                </c:pt>
                <c:pt idx="111">
                  <c:v>204000</c:v>
                </c:pt>
                <c:pt idx="112">
                  <c:v>204000</c:v>
                </c:pt>
                <c:pt idx="113">
                  <c:v>204000</c:v>
                </c:pt>
                <c:pt idx="114">
                  <c:v>204000</c:v>
                </c:pt>
                <c:pt idx="115">
                  <c:v>209000</c:v>
                </c:pt>
                <c:pt idx="116">
                  <c:v>209000</c:v>
                </c:pt>
                <c:pt idx="117">
                  <c:v>209000</c:v>
                </c:pt>
                <c:pt idx="118">
                  <c:v>209000</c:v>
                </c:pt>
                <c:pt idx="119">
                  <c:v>214000</c:v>
                </c:pt>
                <c:pt idx="120">
                  <c:v>214000</c:v>
                </c:pt>
                <c:pt idx="121">
                  <c:v>214000</c:v>
                </c:pt>
                <c:pt idx="122">
                  <c:v>214000</c:v>
                </c:pt>
                <c:pt idx="123">
                  <c:v>214000</c:v>
                </c:pt>
                <c:pt idx="124">
                  <c:v>174000</c:v>
                </c:pt>
                <c:pt idx="125">
                  <c:v>174000</c:v>
                </c:pt>
                <c:pt idx="126">
                  <c:v>174000</c:v>
                </c:pt>
                <c:pt idx="127">
                  <c:v>174000</c:v>
                </c:pt>
                <c:pt idx="128">
                  <c:v>216000</c:v>
                </c:pt>
                <c:pt idx="129">
                  <c:v>216000</c:v>
                </c:pt>
                <c:pt idx="130">
                  <c:v>216000</c:v>
                </c:pt>
                <c:pt idx="131">
                  <c:v>216000</c:v>
                </c:pt>
                <c:pt idx="132">
                  <c:v>208000</c:v>
                </c:pt>
                <c:pt idx="133">
                  <c:v>208000</c:v>
                </c:pt>
                <c:pt idx="134">
                  <c:v>208000</c:v>
                </c:pt>
                <c:pt idx="135">
                  <c:v>208000</c:v>
                </c:pt>
                <c:pt idx="136">
                  <c:v>208000</c:v>
                </c:pt>
                <c:pt idx="137">
                  <c:v>179000</c:v>
                </c:pt>
                <c:pt idx="138">
                  <c:v>179000</c:v>
                </c:pt>
                <c:pt idx="139">
                  <c:v>179000</c:v>
                </c:pt>
                <c:pt idx="140">
                  <c:v>179000</c:v>
                </c:pt>
                <c:pt idx="141">
                  <c:v>172000</c:v>
                </c:pt>
                <c:pt idx="142">
                  <c:v>172000</c:v>
                </c:pt>
                <c:pt idx="143">
                  <c:v>172000</c:v>
                </c:pt>
                <c:pt idx="144">
                  <c:v>172000</c:v>
                </c:pt>
                <c:pt idx="145">
                  <c:v>234000</c:v>
                </c:pt>
                <c:pt idx="146">
                  <c:v>234000</c:v>
                </c:pt>
                <c:pt idx="147">
                  <c:v>234000</c:v>
                </c:pt>
                <c:pt idx="148">
                  <c:v>234000</c:v>
                </c:pt>
                <c:pt idx="149">
                  <c:v>216000</c:v>
                </c:pt>
                <c:pt idx="150">
                  <c:v>216000</c:v>
                </c:pt>
                <c:pt idx="151">
                  <c:v>216000</c:v>
                </c:pt>
                <c:pt idx="152">
                  <c:v>216000</c:v>
                </c:pt>
                <c:pt idx="153">
                  <c:v>216000</c:v>
                </c:pt>
                <c:pt idx="154">
                  <c:v>185000</c:v>
                </c:pt>
                <c:pt idx="155">
                  <c:v>185000</c:v>
                </c:pt>
                <c:pt idx="156">
                  <c:v>185000</c:v>
                </c:pt>
                <c:pt idx="157">
                  <c:v>185000</c:v>
                </c:pt>
                <c:pt idx="158">
                  <c:v>216000</c:v>
                </c:pt>
                <c:pt idx="159">
                  <c:v>216000</c:v>
                </c:pt>
                <c:pt idx="160">
                  <c:v>216000</c:v>
                </c:pt>
                <c:pt idx="161">
                  <c:v>216000</c:v>
                </c:pt>
                <c:pt idx="162">
                  <c:v>216000</c:v>
                </c:pt>
                <c:pt idx="163">
                  <c:v>196000</c:v>
                </c:pt>
                <c:pt idx="164">
                  <c:v>196000</c:v>
                </c:pt>
                <c:pt idx="165">
                  <c:v>196000</c:v>
                </c:pt>
                <c:pt idx="166">
                  <c:v>196000</c:v>
                </c:pt>
                <c:pt idx="167">
                  <c:v>204000</c:v>
                </c:pt>
                <c:pt idx="168">
                  <c:v>204000</c:v>
                </c:pt>
                <c:pt idx="169">
                  <c:v>204000</c:v>
                </c:pt>
                <c:pt idx="170">
                  <c:v>204000</c:v>
                </c:pt>
              </c:numCache>
            </c:numRef>
          </c:val>
          <c:smooth val="0"/>
          <c:extLst>
            <c:ext xmlns:c16="http://schemas.microsoft.com/office/drawing/2014/chart" uri="{C3380CC4-5D6E-409C-BE32-E72D297353CC}">
              <c16:uniqueId val="{00000002-3491-4784-9525-EA30897DCD4B}"/>
            </c:ext>
          </c:extLst>
        </c:ser>
        <c:ser>
          <c:idx val="2"/>
          <c:order val="2"/>
          <c:tx>
            <c:strRef>
              <c:f>combined!$F$1</c:f>
              <c:strCache>
                <c:ptCount val="1"/>
                <c:pt idx="0">
                  <c:v>newnlxfiledate</c:v>
                </c:pt>
              </c:strCache>
            </c:strRef>
          </c:tx>
          <c:spPr>
            <a:ln w="28575" cap="rnd">
              <a:solidFill>
                <a:schemeClr val="accent4"/>
              </a:solidFill>
              <a:round/>
            </a:ln>
            <a:effectLst/>
          </c:spPr>
          <c:marker>
            <c:symbol val="none"/>
          </c:marker>
          <c:cat>
            <c:numRef>
              <c:f>combined!$A$2:$A$172</c:f>
              <c:numCache>
                <c:formatCode>m/d/yyyy</c:formatCode>
                <c:ptCount val="171"/>
                <c:pt idx="0">
                  <c:v>44004</c:v>
                </c:pt>
                <c:pt idx="1">
                  <c:v>44011</c:v>
                </c:pt>
                <c:pt idx="2">
                  <c:v>44018</c:v>
                </c:pt>
                <c:pt idx="3">
                  <c:v>44025</c:v>
                </c:pt>
                <c:pt idx="4">
                  <c:v>44032</c:v>
                </c:pt>
                <c:pt idx="5">
                  <c:v>44039</c:v>
                </c:pt>
                <c:pt idx="6">
                  <c:v>44046</c:v>
                </c:pt>
                <c:pt idx="7">
                  <c:v>44053</c:v>
                </c:pt>
                <c:pt idx="8">
                  <c:v>44060</c:v>
                </c:pt>
                <c:pt idx="9">
                  <c:v>44067</c:v>
                </c:pt>
                <c:pt idx="10">
                  <c:v>44074</c:v>
                </c:pt>
                <c:pt idx="11">
                  <c:v>44081</c:v>
                </c:pt>
                <c:pt idx="12">
                  <c:v>44088</c:v>
                </c:pt>
                <c:pt idx="13">
                  <c:v>44095</c:v>
                </c:pt>
                <c:pt idx="14">
                  <c:v>44102</c:v>
                </c:pt>
                <c:pt idx="15">
                  <c:v>44109</c:v>
                </c:pt>
                <c:pt idx="16">
                  <c:v>44116</c:v>
                </c:pt>
                <c:pt idx="17">
                  <c:v>44123</c:v>
                </c:pt>
                <c:pt idx="18">
                  <c:v>44130</c:v>
                </c:pt>
                <c:pt idx="19">
                  <c:v>44137</c:v>
                </c:pt>
                <c:pt idx="20">
                  <c:v>44144</c:v>
                </c:pt>
                <c:pt idx="21">
                  <c:v>44151</c:v>
                </c:pt>
                <c:pt idx="22">
                  <c:v>44158</c:v>
                </c:pt>
                <c:pt idx="23">
                  <c:v>44165</c:v>
                </c:pt>
                <c:pt idx="24">
                  <c:v>44172</c:v>
                </c:pt>
                <c:pt idx="25">
                  <c:v>44179</c:v>
                </c:pt>
                <c:pt idx="26">
                  <c:v>44186</c:v>
                </c:pt>
                <c:pt idx="27">
                  <c:v>44193</c:v>
                </c:pt>
                <c:pt idx="28">
                  <c:v>44200</c:v>
                </c:pt>
                <c:pt idx="29">
                  <c:v>44207</c:v>
                </c:pt>
                <c:pt idx="30">
                  <c:v>44214</c:v>
                </c:pt>
                <c:pt idx="31">
                  <c:v>44221</c:v>
                </c:pt>
                <c:pt idx="32">
                  <c:v>44228</c:v>
                </c:pt>
                <c:pt idx="33">
                  <c:v>44235</c:v>
                </c:pt>
                <c:pt idx="34">
                  <c:v>44242</c:v>
                </c:pt>
                <c:pt idx="35">
                  <c:v>44249</c:v>
                </c:pt>
                <c:pt idx="36">
                  <c:v>44256</c:v>
                </c:pt>
                <c:pt idx="37">
                  <c:v>44263</c:v>
                </c:pt>
                <c:pt idx="38">
                  <c:v>44270</c:v>
                </c:pt>
                <c:pt idx="39">
                  <c:v>44277</c:v>
                </c:pt>
                <c:pt idx="40">
                  <c:v>44284</c:v>
                </c:pt>
                <c:pt idx="41">
                  <c:v>44291</c:v>
                </c:pt>
                <c:pt idx="42">
                  <c:v>44298</c:v>
                </c:pt>
                <c:pt idx="43">
                  <c:v>44305</c:v>
                </c:pt>
                <c:pt idx="44">
                  <c:v>44312</c:v>
                </c:pt>
                <c:pt idx="45">
                  <c:v>44319</c:v>
                </c:pt>
                <c:pt idx="46">
                  <c:v>44326</c:v>
                </c:pt>
                <c:pt idx="47">
                  <c:v>44333</c:v>
                </c:pt>
                <c:pt idx="48">
                  <c:v>44340</c:v>
                </c:pt>
                <c:pt idx="49">
                  <c:v>44347</c:v>
                </c:pt>
                <c:pt idx="50">
                  <c:v>44354</c:v>
                </c:pt>
                <c:pt idx="51">
                  <c:v>44361</c:v>
                </c:pt>
                <c:pt idx="52">
                  <c:v>44368</c:v>
                </c:pt>
                <c:pt idx="53">
                  <c:v>44375</c:v>
                </c:pt>
                <c:pt idx="54">
                  <c:v>44382</c:v>
                </c:pt>
                <c:pt idx="55">
                  <c:v>44389</c:v>
                </c:pt>
                <c:pt idx="56">
                  <c:v>44396</c:v>
                </c:pt>
                <c:pt idx="57">
                  <c:v>44403</c:v>
                </c:pt>
                <c:pt idx="58">
                  <c:v>44410</c:v>
                </c:pt>
                <c:pt idx="59">
                  <c:v>44417</c:v>
                </c:pt>
                <c:pt idx="60">
                  <c:v>44424</c:v>
                </c:pt>
                <c:pt idx="61">
                  <c:v>44431</c:v>
                </c:pt>
                <c:pt idx="62">
                  <c:v>44438</c:v>
                </c:pt>
                <c:pt idx="63">
                  <c:v>44445</c:v>
                </c:pt>
                <c:pt idx="64">
                  <c:v>44452</c:v>
                </c:pt>
                <c:pt idx="65">
                  <c:v>44459</c:v>
                </c:pt>
                <c:pt idx="66">
                  <c:v>44466</c:v>
                </c:pt>
                <c:pt idx="67">
                  <c:v>44473</c:v>
                </c:pt>
                <c:pt idx="68">
                  <c:v>44480</c:v>
                </c:pt>
                <c:pt idx="69">
                  <c:v>44487</c:v>
                </c:pt>
                <c:pt idx="70">
                  <c:v>44494</c:v>
                </c:pt>
                <c:pt idx="71">
                  <c:v>44501</c:v>
                </c:pt>
                <c:pt idx="72">
                  <c:v>44508</c:v>
                </c:pt>
                <c:pt idx="73">
                  <c:v>44515</c:v>
                </c:pt>
                <c:pt idx="74">
                  <c:v>44522</c:v>
                </c:pt>
                <c:pt idx="75">
                  <c:v>44529</c:v>
                </c:pt>
                <c:pt idx="76">
                  <c:v>44536</c:v>
                </c:pt>
                <c:pt idx="77">
                  <c:v>44543</c:v>
                </c:pt>
                <c:pt idx="78">
                  <c:v>44550</c:v>
                </c:pt>
                <c:pt idx="79">
                  <c:v>44557</c:v>
                </c:pt>
                <c:pt idx="80">
                  <c:v>44564</c:v>
                </c:pt>
                <c:pt idx="81">
                  <c:v>44571</c:v>
                </c:pt>
                <c:pt idx="82">
                  <c:v>44578</c:v>
                </c:pt>
                <c:pt idx="83">
                  <c:v>44585</c:v>
                </c:pt>
                <c:pt idx="84">
                  <c:v>44592</c:v>
                </c:pt>
                <c:pt idx="85">
                  <c:v>44599</c:v>
                </c:pt>
                <c:pt idx="86">
                  <c:v>44606</c:v>
                </c:pt>
                <c:pt idx="87">
                  <c:v>44613</c:v>
                </c:pt>
                <c:pt idx="88">
                  <c:v>44620</c:v>
                </c:pt>
                <c:pt idx="89">
                  <c:v>44627</c:v>
                </c:pt>
                <c:pt idx="90">
                  <c:v>44634</c:v>
                </c:pt>
                <c:pt idx="91">
                  <c:v>44641</c:v>
                </c:pt>
                <c:pt idx="92">
                  <c:v>44648</c:v>
                </c:pt>
                <c:pt idx="93">
                  <c:v>44655</c:v>
                </c:pt>
                <c:pt idx="94">
                  <c:v>44662</c:v>
                </c:pt>
                <c:pt idx="95">
                  <c:v>44669</c:v>
                </c:pt>
                <c:pt idx="96">
                  <c:v>44676</c:v>
                </c:pt>
                <c:pt idx="97">
                  <c:v>44683</c:v>
                </c:pt>
                <c:pt idx="98">
                  <c:v>44690</c:v>
                </c:pt>
                <c:pt idx="99">
                  <c:v>44697</c:v>
                </c:pt>
                <c:pt idx="100">
                  <c:v>44704</c:v>
                </c:pt>
                <c:pt idx="101">
                  <c:v>44711</c:v>
                </c:pt>
                <c:pt idx="102">
                  <c:v>44718</c:v>
                </c:pt>
                <c:pt idx="103">
                  <c:v>44725</c:v>
                </c:pt>
                <c:pt idx="104">
                  <c:v>44732</c:v>
                </c:pt>
                <c:pt idx="105">
                  <c:v>44739</c:v>
                </c:pt>
                <c:pt idx="106">
                  <c:v>44746</c:v>
                </c:pt>
                <c:pt idx="107">
                  <c:v>44753</c:v>
                </c:pt>
                <c:pt idx="108">
                  <c:v>44760</c:v>
                </c:pt>
                <c:pt idx="109">
                  <c:v>44767</c:v>
                </c:pt>
                <c:pt idx="110">
                  <c:v>44774</c:v>
                </c:pt>
                <c:pt idx="111">
                  <c:v>44781</c:v>
                </c:pt>
                <c:pt idx="112">
                  <c:v>44788</c:v>
                </c:pt>
                <c:pt idx="113">
                  <c:v>44795</c:v>
                </c:pt>
                <c:pt idx="114">
                  <c:v>44802</c:v>
                </c:pt>
                <c:pt idx="115">
                  <c:v>44809</c:v>
                </c:pt>
                <c:pt idx="116">
                  <c:v>44816</c:v>
                </c:pt>
                <c:pt idx="117">
                  <c:v>44823</c:v>
                </c:pt>
                <c:pt idx="118">
                  <c:v>44830</c:v>
                </c:pt>
                <c:pt idx="119">
                  <c:v>44837</c:v>
                </c:pt>
                <c:pt idx="120">
                  <c:v>44844</c:v>
                </c:pt>
                <c:pt idx="121">
                  <c:v>44851</c:v>
                </c:pt>
                <c:pt idx="122">
                  <c:v>44858</c:v>
                </c:pt>
                <c:pt idx="123">
                  <c:v>44865</c:v>
                </c:pt>
                <c:pt idx="124">
                  <c:v>44872</c:v>
                </c:pt>
                <c:pt idx="125">
                  <c:v>44879</c:v>
                </c:pt>
                <c:pt idx="126">
                  <c:v>44886</c:v>
                </c:pt>
                <c:pt idx="127">
                  <c:v>44893</c:v>
                </c:pt>
                <c:pt idx="128">
                  <c:v>44900</c:v>
                </c:pt>
                <c:pt idx="129">
                  <c:v>44907</c:v>
                </c:pt>
                <c:pt idx="130">
                  <c:v>44914</c:v>
                </c:pt>
                <c:pt idx="131">
                  <c:v>44921</c:v>
                </c:pt>
                <c:pt idx="132">
                  <c:v>44928</c:v>
                </c:pt>
                <c:pt idx="133">
                  <c:v>44935</c:v>
                </c:pt>
                <c:pt idx="134">
                  <c:v>44942</c:v>
                </c:pt>
                <c:pt idx="135">
                  <c:v>44949</c:v>
                </c:pt>
                <c:pt idx="136">
                  <c:v>44956</c:v>
                </c:pt>
                <c:pt idx="137">
                  <c:v>44963</c:v>
                </c:pt>
                <c:pt idx="138">
                  <c:v>44970</c:v>
                </c:pt>
                <c:pt idx="139">
                  <c:v>44977</c:v>
                </c:pt>
                <c:pt idx="140">
                  <c:v>44984</c:v>
                </c:pt>
                <c:pt idx="141">
                  <c:v>44991</c:v>
                </c:pt>
                <c:pt idx="142">
                  <c:v>44998</c:v>
                </c:pt>
                <c:pt idx="143">
                  <c:v>45005</c:v>
                </c:pt>
                <c:pt idx="144">
                  <c:v>45012</c:v>
                </c:pt>
                <c:pt idx="145">
                  <c:v>45019</c:v>
                </c:pt>
                <c:pt idx="146">
                  <c:v>45026</c:v>
                </c:pt>
                <c:pt idx="147">
                  <c:v>45033</c:v>
                </c:pt>
                <c:pt idx="148">
                  <c:v>45040</c:v>
                </c:pt>
                <c:pt idx="149">
                  <c:v>45047</c:v>
                </c:pt>
                <c:pt idx="150">
                  <c:v>45054</c:v>
                </c:pt>
                <c:pt idx="151">
                  <c:v>45061</c:v>
                </c:pt>
                <c:pt idx="152">
                  <c:v>45068</c:v>
                </c:pt>
                <c:pt idx="153">
                  <c:v>45075</c:v>
                </c:pt>
                <c:pt idx="154">
                  <c:v>45082</c:v>
                </c:pt>
                <c:pt idx="155">
                  <c:v>45089</c:v>
                </c:pt>
                <c:pt idx="156">
                  <c:v>45096</c:v>
                </c:pt>
                <c:pt idx="157">
                  <c:v>45103</c:v>
                </c:pt>
                <c:pt idx="158">
                  <c:v>45110</c:v>
                </c:pt>
                <c:pt idx="159">
                  <c:v>45117</c:v>
                </c:pt>
                <c:pt idx="160">
                  <c:v>45124</c:v>
                </c:pt>
                <c:pt idx="161">
                  <c:v>45131</c:v>
                </c:pt>
                <c:pt idx="162">
                  <c:v>45138</c:v>
                </c:pt>
                <c:pt idx="163">
                  <c:v>45145</c:v>
                </c:pt>
                <c:pt idx="164">
                  <c:v>45152</c:v>
                </c:pt>
                <c:pt idx="165">
                  <c:v>45159</c:v>
                </c:pt>
                <c:pt idx="166">
                  <c:v>45166</c:v>
                </c:pt>
                <c:pt idx="167">
                  <c:v>45173</c:v>
                </c:pt>
                <c:pt idx="168">
                  <c:v>45180</c:v>
                </c:pt>
                <c:pt idx="169">
                  <c:v>45187</c:v>
                </c:pt>
                <c:pt idx="170">
                  <c:v>45194</c:v>
                </c:pt>
              </c:numCache>
            </c:numRef>
          </c:cat>
          <c:val>
            <c:numRef>
              <c:f>combined!$F$2:$F$172</c:f>
              <c:numCache>
                <c:formatCode>General</c:formatCode>
                <c:ptCount val="17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75887</c:v>
                </c:pt>
                <c:pt idx="52">
                  <c:v>76025</c:v>
                </c:pt>
                <c:pt idx="53">
                  <c:v>76681</c:v>
                </c:pt>
                <c:pt idx="54">
                  <c:v>78109</c:v>
                </c:pt>
                <c:pt idx="55">
                  <c:v>78068</c:v>
                </c:pt>
                <c:pt idx="56">
                  <c:v>58317</c:v>
                </c:pt>
                <c:pt idx="57">
                  <c:v>50977</c:v>
                </c:pt>
                <c:pt idx="58">
                  <c:v>51399</c:v>
                </c:pt>
                <c:pt idx="59">
                  <c:v>52987</c:v>
                </c:pt>
                <c:pt idx="60">
                  <c:v>54297</c:v>
                </c:pt>
                <c:pt idx="61">
                  <c:v>83445</c:v>
                </c:pt>
                <c:pt idx="62">
                  <c:v>85478</c:v>
                </c:pt>
                <c:pt idx="63">
                  <c:v>86208</c:v>
                </c:pt>
                <c:pt idx="64">
                  <c:v>87116</c:v>
                </c:pt>
                <c:pt idx="65">
                  <c:v>87259</c:v>
                </c:pt>
                <c:pt idx="66">
                  <c:v>88622</c:v>
                </c:pt>
                <c:pt idx="67">
                  <c:v>91103</c:v>
                </c:pt>
                <c:pt idx="68">
                  <c:v>91740</c:v>
                </c:pt>
                <c:pt idx="69">
                  <c:v>92904</c:v>
                </c:pt>
                <c:pt idx="70">
                  <c:v>96032</c:v>
                </c:pt>
                <c:pt idx="71">
                  <c:v>95756</c:v>
                </c:pt>
                <c:pt idx="72">
                  <c:v>95689</c:v>
                </c:pt>
                <c:pt idx="73">
                  <c:v>98167</c:v>
                </c:pt>
                <c:pt idx="74">
                  <c:v>96863</c:v>
                </c:pt>
                <c:pt idx="75">
                  <c:v>95809</c:v>
                </c:pt>
                <c:pt idx="76">
                  <c:v>97742</c:v>
                </c:pt>
                <c:pt idx="77">
                  <c:v>99395</c:v>
                </c:pt>
                <c:pt idx="78">
                  <c:v>97100</c:v>
                </c:pt>
                <c:pt idx="79">
                  <c:v>96778</c:v>
                </c:pt>
                <c:pt idx="80">
                  <c:v>94663</c:v>
                </c:pt>
                <c:pt idx="81">
                  <c:v>96533</c:v>
                </c:pt>
                <c:pt idx="82">
                  <c:v>99128</c:v>
                </c:pt>
                <c:pt idx="83">
                  <c:v>100811</c:v>
                </c:pt>
                <c:pt idx="84">
                  <c:v>102373</c:v>
                </c:pt>
                <c:pt idx="85">
                  <c:v>105077</c:v>
                </c:pt>
                <c:pt idx="86">
                  <c:v>104752</c:v>
                </c:pt>
                <c:pt idx="87">
                  <c:v>103056</c:v>
                </c:pt>
                <c:pt idx="88">
                  <c:v>104676</c:v>
                </c:pt>
                <c:pt idx="89">
                  <c:v>104786</c:v>
                </c:pt>
                <c:pt idx="90">
                  <c:v>104660</c:v>
                </c:pt>
                <c:pt idx="91">
                  <c:v>104730</c:v>
                </c:pt>
                <c:pt idx="92">
                  <c:v>105235</c:v>
                </c:pt>
                <c:pt idx="93">
                  <c:v>102729</c:v>
                </c:pt>
                <c:pt idx="94">
                  <c:v>103218</c:v>
                </c:pt>
                <c:pt idx="95">
                  <c:v>105803</c:v>
                </c:pt>
                <c:pt idx="96">
                  <c:v>106671</c:v>
                </c:pt>
                <c:pt idx="97">
                  <c:v>107195</c:v>
                </c:pt>
                <c:pt idx="98">
                  <c:v>105974</c:v>
                </c:pt>
                <c:pt idx="99">
                  <c:v>107926</c:v>
                </c:pt>
                <c:pt idx="100">
                  <c:v>104645</c:v>
                </c:pt>
                <c:pt idx="101">
                  <c:v>85728</c:v>
                </c:pt>
                <c:pt idx="102">
                  <c:v>104680</c:v>
                </c:pt>
                <c:pt idx="103">
                  <c:v>103406</c:v>
                </c:pt>
                <c:pt idx="104">
                  <c:v>102499</c:v>
                </c:pt>
                <c:pt idx="105">
                  <c:v>101089</c:v>
                </c:pt>
                <c:pt idx="106">
                  <c:v>98811</c:v>
                </c:pt>
                <c:pt idx="107">
                  <c:v>98668</c:v>
                </c:pt>
                <c:pt idx="108">
                  <c:v>98946</c:v>
                </c:pt>
                <c:pt idx="109">
                  <c:v>97811</c:v>
                </c:pt>
                <c:pt idx="110">
                  <c:v>96048</c:v>
                </c:pt>
                <c:pt idx="111">
                  <c:v>96398</c:v>
                </c:pt>
                <c:pt idx="112">
                  <c:v>96868</c:v>
                </c:pt>
                <c:pt idx="113">
                  <c:v>96405</c:v>
                </c:pt>
                <c:pt idx="114">
                  <c:v>95973</c:v>
                </c:pt>
                <c:pt idx="115">
                  <c:v>95217</c:v>
                </c:pt>
                <c:pt idx="116">
                  <c:v>96121</c:v>
                </c:pt>
                <c:pt idx="117">
                  <c:v>95529</c:v>
                </c:pt>
                <c:pt idx="118">
                  <c:v>95639</c:v>
                </c:pt>
                <c:pt idx="119">
                  <c:v>93935</c:v>
                </c:pt>
                <c:pt idx="120">
                  <c:v>94810</c:v>
                </c:pt>
                <c:pt idx="121">
                  <c:v>94778</c:v>
                </c:pt>
                <c:pt idx="122">
                  <c:v>94991</c:v>
                </c:pt>
                <c:pt idx="123">
                  <c:v>92500</c:v>
                </c:pt>
                <c:pt idx="124">
                  <c:v>93437</c:v>
                </c:pt>
                <c:pt idx="125">
                  <c:v>91820</c:v>
                </c:pt>
                <c:pt idx="126">
                  <c:v>90087</c:v>
                </c:pt>
                <c:pt idx="127">
                  <c:v>89306</c:v>
                </c:pt>
                <c:pt idx="128">
                  <c:v>87655</c:v>
                </c:pt>
                <c:pt idx="129">
                  <c:v>86126</c:v>
                </c:pt>
                <c:pt idx="130">
                  <c:v>83279</c:v>
                </c:pt>
                <c:pt idx="131">
                  <c:v>81339</c:v>
                </c:pt>
                <c:pt idx="132">
                  <c:v>79753</c:v>
                </c:pt>
                <c:pt idx="133">
                  <c:v>78782</c:v>
                </c:pt>
                <c:pt idx="134">
                  <c:v>79306</c:v>
                </c:pt>
                <c:pt idx="135">
                  <c:v>78825</c:v>
                </c:pt>
                <c:pt idx="136">
                  <c:v>79111</c:v>
                </c:pt>
                <c:pt idx="137">
                  <c:v>78976</c:v>
                </c:pt>
                <c:pt idx="138">
                  <c:v>78869</c:v>
                </c:pt>
                <c:pt idx="139">
                  <c:v>79043</c:v>
                </c:pt>
                <c:pt idx="140">
                  <c:v>78638</c:v>
                </c:pt>
                <c:pt idx="141">
                  <c:v>78101</c:v>
                </c:pt>
                <c:pt idx="142">
                  <c:v>76921</c:v>
                </c:pt>
                <c:pt idx="143">
                  <c:v>75793</c:v>
                </c:pt>
                <c:pt idx="144">
                  <c:v>74830</c:v>
                </c:pt>
                <c:pt idx="145">
                  <c:v>74034</c:v>
                </c:pt>
                <c:pt idx="146">
                  <c:v>74249</c:v>
                </c:pt>
                <c:pt idx="147">
                  <c:v>74024</c:v>
                </c:pt>
                <c:pt idx="148">
                  <c:v>72068</c:v>
                </c:pt>
                <c:pt idx="149">
                  <c:v>72891</c:v>
                </c:pt>
                <c:pt idx="150">
                  <c:v>71774</c:v>
                </c:pt>
                <c:pt idx="151">
                  <c:v>70259</c:v>
                </c:pt>
                <c:pt idx="152">
                  <c:v>68957</c:v>
                </c:pt>
                <c:pt idx="153">
                  <c:v>69638</c:v>
                </c:pt>
                <c:pt idx="154">
                  <c:v>67909</c:v>
                </c:pt>
                <c:pt idx="155">
                  <c:v>67528</c:v>
                </c:pt>
                <c:pt idx="156">
                  <c:v>67631</c:v>
                </c:pt>
                <c:pt idx="157">
                  <c:v>67318</c:v>
                </c:pt>
                <c:pt idx="158">
                  <c:v>66991</c:v>
                </c:pt>
                <c:pt idx="159">
                  <c:v>66490</c:v>
                </c:pt>
                <c:pt idx="160">
                  <c:v>66869</c:v>
                </c:pt>
                <c:pt idx="161">
                  <c:v>67173</c:v>
                </c:pt>
                <c:pt idx="162">
                  <c:v>67071</c:v>
                </c:pt>
                <c:pt idx="163">
                  <c:v>67392</c:v>
                </c:pt>
                <c:pt idx="164">
                  <c:v>66759</c:v>
                </c:pt>
                <c:pt idx="165">
                  <c:v>67674</c:v>
                </c:pt>
                <c:pt idx="166">
                  <c:v>67068</c:v>
                </c:pt>
                <c:pt idx="167">
                  <c:v>66508</c:v>
                </c:pt>
                <c:pt idx="168">
                  <c:v>66361</c:v>
                </c:pt>
                <c:pt idx="169">
                  <c:v>66310</c:v>
                </c:pt>
                <c:pt idx="170">
                  <c:v>66586</c:v>
                </c:pt>
              </c:numCache>
            </c:numRef>
          </c:val>
          <c:smooth val="0"/>
          <c:extLst>
            <c:ext xmlns:c16="http://schemas.microsoft.com/office/drawing/2014/chart" uri="{C3380CC4-5D6E-409C-BE32-E72D297353CC}">
              <c16:uniqueId val="{00000003-3491-4784-9525-EA30897DCD4B}"/>
            </c:ext>
          </c:extLst>
        </c:ser>
        <c:ser>
          <c:idx val="3"/>
          <c:order val="3"/>
          <c:tx>
            <c:strRef>
              <c:f>combined!$E$1</c:f>
              <c:strCache>
                <c:ptCount val="1"/>
                <c:pt idx="0">
                  <c:v>jvs</c:v>
                </c:pt>
              </c:strCache>
            </c:strRef>
          </c:tx>
          <c:spPr>
            <a:ln w="28575" cap="rnd">
              <a:solidFill>
                <a:schemeClr val="accent6"/>
              </a:solidFill>
              <a:round/>
            </a:ln>
            <a:effectLst/>
          </c:spPr>
          <c:marker>
            <c:symbol val="none"/>
          </c:marker>
          <c:cat>
            <c:numRef>
              <c:f>combined!$A$2:$A$172</c:f>
              <c:numCache>
                <c:formatCode>m/d/yyyy</c:formatCode>
                <c:ptCount val="171"/>
                <c:pt idx="0">
                  <c:v>44004</c:v>
                </c:pt>
                <c:pt idx="1">
                  <c:v>44011</c:v>
                </c:pt>
                <c:pt idx="2">
                  <c:v>44018</c:v>
                </c:pt>
                <c:pt idx="3">
                  <c:v>44025</c:v>
                </c:pt>
                <c:pt idx="4">
                  <c:v>44032</c:v>
                </c:pt>
                <c:pt idx="5">
                  <c:v>44039</c:v>
                </c:pt>
                <c:pt idx="6">
                  <c:v>44046</c:v>
                </c:pt>
                <c:pt idx="7">
                  <c:v>44053</c:v>
                </c:pt>
                <c:pt idx="8">
                  <c:v>44060</c:v>
                </c:pt>
                <c:pt idx="9">
                  <c:v>44067</c:v>
                </c:pt>
                <c:pt idx="10">
                  <c:v>44074</c:v>
                </c:pt>
                <c:pt idx="11">
                  <c:v>44081</c:v>
                </c:pt>
                <c:pt idx="12">
                  <c:v>44088</c:v>
                </c:pt>
                <c:pt idx="13">
                  <c:v>44095</c:v>
                </c:pt>
                <c:pt idx="14">
                  <c:v>44102</c:v>
                </c:pt>
                <c:pt idx="15">
                  <c:v>44109</c:v>
                </c:pt>
                <c:pt idx="16">
                  <c:v>44116</c:v>
                </c:pt>
                <c:pt idx="17">
                  <c:v>44123</c:v>
                </c:pt>
                <c:pt idx="18">
                  <c:v>44130</c:v>
                </c:pt>
                <c:pt idx="19">
                  <c:v>44137</c:v>
                </c:pt>
                <c:pt idx="20">
                  <c:v>44144</c:v>
                </c:pt>
                <c:pt idx="21">
                  <c:v>44151</c:v>
                </c:pt>
                <c:pt idx="22">
                  <c:v>44158</c:v>
                </c:pt>
                <c:pt idx="23">
                  <c:v>44165</c:v>
                </c:pt>
                <c:pt idx="24">
                  <c:v>44172</c:v>
                </c:pt>
                <c:pt idx="25">
                  <c:v>44179</c:v>
                </c:pt>
                <c:pt idx="26">
                  <c:v>44186</c:v>
                </c:pt>
                <c:pt idx="27">
                  <c:v>44193</c:v>
                </c:pt>
                <c:pt idx="28">
                  <c:v>44200</c:v>
                </c:pt>
                <c:pt idx="29">
                  <c:v>44207</c:v>
                </c:pt>
                <c:pt idx="30">
                  <c:v>44214</c:v>
                </c:pt>
                <c:pt idx="31">
                  <c:v>44221</c:v>
                </c:pt>
                <c:pt idx="32">
                  <c:v>44228</c:v>
                </c:pt>
                <c:pt idx="33">
                  <c:v>44235</c:v>
                </c:pt>
                <c:pt idx="34">
                  <c:v>44242</c:v>
                </c:pt>
                <c:pt idx="35">
                  <c:v>44249</c:v>
                </c:pt>
                <c:pt idx="36">
                  <c:v>44256</c:v>
                </c:pt>
                <c:pt idx="37">
                  <c:v>44263</c:v>
                </c:pt>
                <c:pt idx="38">
                  <c:v>44270</c:v>
                </c:pt>
                <c:pt idx="39">
                  <c:v>44277</c:v>
                </c:pt>
                <c:pt idx="40">
                  <c:v>44284</c:v>
                </c:pt>
                <c:pt idx="41">
                  <c:v>44291</c:v>
                </c:pt>
                <c:pt idx="42">
                  <c:v>44298</c:v>
                </c:pt>
                <c:pt idx="43">
                  <c:v>44305</c:v>
                </c:pt>
                <c:pt idx="44">
                  <c:v>44312</c:v>
                </c:pt>
                <c:pt idx="45">
                  <c:v>44319</c:v>
                </c:pt>
                <c:pt idx="46">
                  <c:v>44326</c:v>
                </c:pt>
                <c:pt idx="47">
                  <c:v>44333</c:v>
                </c:pt>
                <c:pt idx="48">
                  <c:v>44340</c:v>
                </c:pt>
                <c:pt idx="49">
                  <c:v>44347</c:v>
                </c:pt>
                <c:pt idx="50">
                  <c:v>44354</c:v>
                </c:pt>
                <c:pt idx="51">
                  <c:v>44361</c:v>
                </c:pt>
                <c:pt idx="52">
                  <c:v>44368</c:v>
                </c:pt>
                <c:pt idx="53">
                  <c:v>44375</c:v>
                </c:pt>
                <c:pt idx="54">
                  <c:v>44382</c:v>
                </c:pt>
                <c:pt idx="55">
                  <c:v>44389</c:v>
                </c:pt>
                <c:pt idx="56">
                  <c:v>44396</c:v>
                </c:pt>
                <c:pt idx="57">
                  <c:v>44403</c:v>
                </c:pt>
                <c:pt idx="58">
                  <c:v>44410</c:v>
                </c:pt>
                <c:pt idx="59">
                  <c:v>44417</c:v>
                </c:pt>
                <c:pt idx="60">
                  <c:v>44424</c:v>
                </c:pt>
                <c:pt idx="61">
                  <c:v>44431</c:v>
                </c:pt>
                <c:pt idx="62">
                  <c:v>44438</c:v>
                </c:pt>
                <c:pt idx="63">
                  <c:v>44445</c:v>
                </c:pt>
                <c:pt idx="64">
                  <c:v>44452</c:v>
                </c:pt>
                <c:pt idx="65">
                  <c:v>44459</c:v>
                </c:pt>
                <c:pt idx="66">
                  <c:v>44466</c:v>
                </c:pt>
                <c:pt idx="67">
                  <c:v>44473</c:v>
                </c:pt>
                <c:pt idx="68">
                  <c:v>44480</c:v>
                </c:pt>
                <c:pt idx="69">
                  <c:v>44487</c:v>
                </c:pt>
                <c:pt idx="70">
                  <c:v>44494</c:v>
                </c:pt>
                <c:pt idx="71">
                  <c:v>44501</c:v>
                </c:pt>
                <c:pt idx="72">
                  <c:v>44508</c:v>
                </c:pt>
                <c:pt idx="73">
                  <c:v>44515</c:v>
                </c:pt>
                <c:pt idx="74">
                  <c:v>44522</c:v>
                </c:pt>
                <c:pt idx="75">
                  <c:v>44529</c:v>
                </c:pt>
                <c:pt idx="76">
                  <c:v>44536</c:v>
                </c:pt>
                <c:pt idx="77">
                  <c:v>44543</c:v>
                </c:pt>
                <c:pt idx="78">
                  <c:v>44550</c:v>
                </c:pt>
                <c:pt idx="79">
                  <c:v>44557</c:v>
                </c:pt>
                <c:pt idx="80">
                  <c:v>44564</c:v>
                </c:pt>
                <c:pt idx="81">
                  <c:v>44571</c:v>
                </c:pt>
                <c:pt idx="82">
                  <c:v>44578</c:v>
                </c:pt>
                <c:pt idx="83">
                  <c:v>44585</c:v>
                </c:pt>
                <c:pt idx="84">
                  <c:v>44592</c:v>
                </c:pt>
                <c:pt idx="85">
                  <c:v>44599</c:v>
                </c:pt>
                <c:pt idx="86">
                  <c:v>44606</c:v>
                </c:pt>
                <c:pt idx="87">
                  <c:v>44613</c:v>
                </c:pt>
                <c:pt idx="88">
                  <c:v>44620</c:v>
                </c:pt>
                <c:pt idx="89">
                  <c:v>44627</c:v>
                </c:pt>
                <c:pt idx="90">
                  <c:v>44634</c:v>
                </c:pt>
                <c:pt idx="91">
                  <c:v>44641</c:v>
                </c:pt>
                <c:pt idx="92">
                  <c:v>44648</c:v>
                </c:pt>
                <c:pt idx="93">
                  <c:v>44655</c:v>
                </c:pt>
                <c:pt idx="94">
                  <c:v>44662</c:v>
                </c:pt>
                <c:pt idx="95">
                  <c:v>44669</c:v>
                </c:pt>
                <c:pt idx="96">
                  <c:v>44676</c:v>
                </c:pt>
                <c:pt idx="97">
                  <c:v>44683</c:v>
                </c:pt>
                <c:pt idx="98">
                  <c:v>44690</c:v>
                </c:pt>
                <c:pt idx="99">
                  <c:v>44697</c:v>
                </c:pt>
                <c:pt idx="100">
                  <c:v>44704</c:v>
                </c:pt>
                <c:pt idx="101">
                  <c:v>44711</c:v>
                </c:pt>
                <c:pt idx="102">
                  <c:v>44718</c:v>
                </c:pt>
                <c:pt idx="103">
                  <c:v>44725</c:v>
                </c:pt>
                <c:pt idx="104">
                  <c:v>44732</c:v>
                </c:pt>
                <c:pt idx="105">
                  <c:v>44739</c:v>
                </c:pt>
                <c:pt idx="106">
                  <c:v>44746</c:v>
                </c:pt>
                <c:pt idx="107">
                  <c:v>44753</c:v>
                </c:pt>
                <c:pt idx="108">
                  <c:v>44760</c:v>
                </c:pt>
                <c:pt idx="109">
                  <c:v>44767</c:v>
                </c:pt>
                <c:pt idx="110">
                  <c:v>44774</c:v>
                </c:pt>
                <c:pt idx="111">
                  <c:v>44781</c:v>
                </c:pt>
                <c:pt idx="112">
                  <c:v>44788</c:v>
                </c:pt>
                <c:pt idx="113">
                  <c:v>44795</c:v>
                </c:pt>
                <c:pt idx="114">
                  <c:v>44802</c:v>
                </c:pt>
                <c:pt idx="115">
                  <c:v>44809</c:v>
                </c:pt>
                <c:pt idx="116">
                  <c:v>44816</c:v>
                </c:pt>
                <c:pt idx="117">
                  <c:v>44823</c:v>
                </c:pt>
                <c:pt idx="118">
                  <c:v>44830</c:v>
                </c:pt>
                <c:pt idx="119">
                  <c:v>44837</c:v>
                </c:pt>
                <c:pt idx="120">
                  <c:v>44844</c:v>
                </c:pt>
                <c:pt idx="121">
                  <c:v>44851</c:v>
                </c:pt>
                <c:pt idx="122">
                  <c:v>44858</c:v>
                </c:pt>
                <c:pt idx="123">
                  <c:v>44865</c:v>
                </c:pt>
                <c:pt idx="124">
                  <c:v>44872</c:v>
                </c:pt>
                <c:pt idx="125">
                  <c:v>44879</c:v>
                </c:pt>
                <c:pt idx="126">
                  <c:v>44886</c:v>
                </c:pt>
                <c:pt idx="127">
                  <c:v>44893</c:v>
                </c:pt>
                <c:pt idx="128">
                  <c:v>44900</c:v>
                </c:pt>
                <c:pt idx="129">
                  <c:v>44907</c:v>
                </c:pt>
                <c:pt idx="130">
                  <c:v>44914</c:v>
                </c:pt>
                <c:pt idx="131">
                  <c:v>44921</c:v>
                </c:pt>
                <c:pt idx="132">
                  <c:v>44928</c:v>
                </c:pt>
                <c:pt idx="133">
                  <c:v>44935</c:v>
                </c:pt>
                <c:pt idx="134">
                  <c:v>44942</c:v>
                </c:pt>
                <c:pt idx="135">
                  <c:v>44949</c:v>
                </c:pt>
                <c:pt idx="136">
                  <c:v>44956</c:v>
                </c:pt>
                <c:pt idx="137">
                  <c:v>44963</c:v>
                </c:pt>
                <c:pt idx="138">
                  <c:v>44970</c:v>
                </c:pt>
                <c:pt idx="139">
                  <c:v>44977</c:v>
                </c:pt>
                <c:pt idx="140">
                  <c:v>44984</c:v>
                </c:pt>
                <c:pt idx="141">
                  <c:v>44991</c:v>
                </c:pt>
                <c:pt idx="142">
                  <c:v>44998</c:v>
                </c:pt>
                <c:pt idx="143">
                  <c:v>45005</c:v>
                </c:pt>
                <c:pt idx="144">
                  <c:v>45012</c:v>
                </c:pt>
                <c:pt idx="145">
                  <c:v>45019</c:v>
                </c:pt>
                <c:pt idx="146">
                  <c:v>45026</c:v>
                </c:pt>
                <c:pt idx="147">
                  <c:v>45033</c:v>
                </c:pt>
                <c:pt idx="148">
                  <c:v>45040</c:v>
                </c:pt>
                <c:pt idx="149">
                  <c:v>45047</c:v>
                </c:pt>
                <c:pt idx="150">
                  <c:v>45054</c:v>
                </c:pt>
                <c:pt idx="151">
                  <c:v>45061</c:v>
                </c:pt>
                <c:pt idx="152">
                  <c:v>45068</c:v>
                </c:pt>
                <c:pt idx="153">
                  <c:v>45075</c:v>
                </c:pt>
                <c:pt idx="154">
                  <c:v>45082</c:v>
                </c:pt>
                <c:pt idx="155">
                  <c:v>45089</c:v>
                </c:pt>
                <c:pt idx="156">
                  <c:v>45096</c:v>
                </c:pt>
                <c:pt idx="157">
                  <c:v>45103</c:v>
                </c:pt>
                <c:pt idx="158">
                  <c:v>45110</c:v>
                </c:pt>
                <c:pt idx="159">
                  <c:v>45117</c:v>
                </c:pt>
                <c:pt idx="160">
                  <c:v>45124</c:v>
                </c:pt>
                <c:pt idx="161">
                  <c:v>45131</c:v>
                </c:pt>
                <c:pt idx="162">
                  <c:v>45138</c:v>
                </c:pt>
                <c:pt idx="163">
                  <c:v>45145</c:v>
                </c:pt>
                <c:pt idx="164">
                  <c:v>45152</c:v>
                </c:pt>
                <c:pt idx="165">
                  <c:v>45159</c:v>
                </c:pt>
                <c:pt idx="166">
                  <c:v>45166</c:v>
                </c:pt>
                <c:pt idx="167">
                  <c:v>45173</c:v>
                </c:pt>
                <c:pt idx="168">
                  <c:v>45180</c:v>
                </c:pt>
                <c:pt idx="169">
                  <c:v>45187</c:v>
                </c:pt>
                <c:pt idx="170">
                  <c:v>45194</c:v>
                </c:pt>
              </c:numCache>
            </c:numRef>
          </c:cat>
          <c:val>
            <c:numRef>
              <c:f>combined!$E$2:$E$172</c:f>
              <c:numCache>
                <c:formatCode>General</c:formatCode>
                <c:ptCount val="171"/>
                <c:pt idx="0">
                  <c:v>111753</c:v>
                </c:pt>
                <c:pt idx="1">
                  <c:v>111753</c:v>
                </c:pt>
                <c:pt idx="15">
                  <c:v>127314</c:v>
                </c:pt>
                <c:pt idx="16">
                  <c:v>127314</c:v>
                </c:pt>
                <c:pt idx="17">
                  <c:v>127314</c:v>
                </c:pt>
                <c:pt idx="18">
                  <c:v>127314</c:v>
                </c:pt>
                <c:pt idx="19">
                  <c:v>127314</c:v>
                </c:pt>
                <c:pt idx="20">
                  <c:v>127314</c:v>
                </c:pt>
                <c:pt idx="21">
                  <c:v>127314</c:v>
                </c:pt>
                <c:pt idx="22">
                  <c:v>127314</c:v>
                </c:pt>
                <c:pt idx="23">
                  <c:v>127314</c:v>
                </c:pt>
                <c:pt idx="24">
                  <c:v>127314</c:v>
                </c:pt>
                <c:pt idx="25">
                  <c:v>127314</c:v>
                </c:pt>
                <c:pt idx="26">
                  <c:v>127314</c:v>
                </c:pt>
                <c:pt idx="27">
                  <c:v>127314</c:v>
                </c:pt>
                <c:pt idx="41">
                  <c:v>205714</c:v>
                </c:pt>
                <c:pt idx="42">
                  <c:v>205714</c:v>
                </c:pt>
                <c:pt idx="43">
                  <c:v>205714</c:v>
                </c:pt>
                <c:pt idx="44">
                  <c:v>205714</c:v>
                </c:pt>
                <c:pt idx="45">
                  <c:v>205714</c:v>
                </c:pt>
                <c:pt idx="46">
                  <c:v>205714</c:v>
                </c:pt>
                <c:pt idx="47">
                  <c:v>205714</c:v>
                </c:pt>
                <c:pt idx="48">
                  <c:v>205714</c:v>
                </c:pt>
                <c:pt idx="49">
                  <c:v>205714</c:v>
                </c:pt>
                <c:pt idx="50">
                  <c:v>205714</c:v>
                </c:pt>
                <c:pt idx="51">
                  <c:v>205714</c:v>
                </c:pt>
                <c:pt idx="52">
                  <c:v>205714</c:v>
                </c:pt>
                <c:pt idx="53">
                  <c:v>205714</c:v>
                </c:pt>
                <c:pt idx="67">
                  <c:v>214071</c:v>
                </c:pt>
                <c:pt idx="68">
                  <c:v>214071</c:v>
                </c:pt>
                <c:pt idx="69">
                  <c:v>214071</c:v>
                </c:pt>
                <c:pt idx="70">
                  <c:v>214071</c:v>
                </c:pt>
                <c:pt idx="71">
                  <c:v>214071</c:v>
                </c:pt>
                <c:pt idx="72">
                  <c:v>214071</c:v>
                </c:pt>
                <c:pt idx="73">
                  <c:v>214071</c:v>
                </c:pt>
                <c:pt idx="74">
                  <c:v>214071</c:v>
                </c:pt>
                <c:pt idx="75">
                  <c:v>214071</c:v>
                </c:pt>
                <c:pt idx="76">
                  <c:v>214071</c:v>
                </c:pt>
                <c:pt idx="77">
                  <c:v>214071</c:v>
                </c:pt>
                <c:pt idx="78">
                  <c:v>214071</c:v>
                </c:pt>
                <c:pt idx="79">
                  <c:v>214071</c:v>
                </c:pt>
                <c:pt idx="93">
                  <c:v>184588</c:v>
                </c:pt>
                <c:pt idx="94">
                  <c:v>184588</c:v>
                </c:pt>
                <c:pt idx="95">
                  <c:v>184588</c:v>
                </c:pt>
                <c:pt idx="96">
                  <c:v>184588</c:v>
                </c:pt>
                <c:pt idx="97">
                  <c:v>184588</c:v>
                </c:pt>
                <c:pt idx="98">
                  <c:v>184588</c:v>
                </c:pt>
                <c:pt idx="99">
                  <c:v>184588</c:v>
                </c:pt>
                <c:pt idx="100">
                  <c:v>184588</c:v>
                </c:pt>
                <c:pt idx="101">
                  <c:v>184588</c:v>
                </c:pt>
                <c:pt idx="102">
                  <c:v>184588</c:v>
                </c:pt>
                <c:pt idx="103">
                  <c:v>184588</c:v>
                </c:pt>
                <c:pt idx="104">
                  <c:v>184588</c:v>
                </c:pt>
                <c:pt idx="105">
                  <c:v>184588</c:v>
                </c:pt>
              </c:numCache>
            </c:numRef>
          </c:val>
          <c:smooth val="0"/>
          <c:extLst>
            <c:ext xmlns:c16="http://schemas.microsoft.com/office/drawing/2014/chart" uri="{C3380CC4-5D6E-409C-BE32-E72D297353CC}">
              <c16:uniqueId val="{00000004-3491-4784-9525-EA30897DCD4B}"/>
            </c:ext>
          </c:extLst>
        </c:ser>
        <c:dLbls>
          <c:showLegendKey val="0"/>
          <c:showVal val="0"/>
          <c:showCatName val="0"/>
          <c:showSerName val="0"/>
          <c:showPercent val="0"/>
          <c:showBubbleSize val="0"/>
        </c:dLbls>
        <c:smooth val="0"/>
        <c:axId val="677272104"/>
        <c:axId val="677268504"/>
      </c:lineChart>
      <c:dateAx>
        <c:axId val="67727210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7268504"/>
        <c:crosses val="autoZero"/>
        <c:auto val="1"/>
        <c:lblOffset val="100"/>
        <c:baseTimeUnit val="days"/>
      </c:dateAx>
      <c:valAx>
        <c:axId val="677268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7272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[employermatchqcewnlx.xlsx]IOmatrix!PivotTable13</c:name>
    <c:fmtId val="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solidFill>
                  <a:schemeClr val="tx1"/>
                </a:solidFill>
              </a:rPr>
              <a:t>Projections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pivotFmt>
      <c:pivotFmt>
        <c:idx val="3"/>
        <c:spPr>
          <a:solidFill>
            <a:schemeClr val="accent1"/>
          </a:solidFill>
          <a:ln>
            <a:noFill/>
          </a:ln>
          <a:effectLst/>
        </c:spPr>
      </c:pivotFmt>
      <c:pivotFmt>
        <c:idx val="4"/>
        <c:spPr>
          <a:solidFill>
            <a:schemeClr val="accent1"/>
          </a:solidFill>
          <a:ln>
            <a:noFill/>
          </a:ln>
          <a:effectLst/>
        </c:spPr>
      </c:pivotFmt>
      <c:pivotFmt>
        <c:idx val="5"/>
        <c:spPr>
          <a:solidFill>
            <a:schemeClr val="accent1"/>
          </a:solidFill>
          <a:ln>
            <a:noFill/>
          </a:ln>
          <a:effectLst/>
        </c:spPr>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2"/>
        <c:spPr>
          <a:solidFill>
            <a:schemeClr val="accent1"/>
          </a:solidFill>
          <a:ln>
            <a:noFill/>
          </a:ln>
          <a:effectLst/>
        </c:spPr>
      </c:pivotFmt>
      <c:pivotFmt>
        <c:idx val="13"/>
        <c:spPr>
          <a:solidFill>
            <a:schemeClr val="accent1"/>
          </a:solidFill>
          <a:ln>
            <a:noFill/>
          </a:ln>
          <a:effectLst/>
        </c:spPr>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pivotFmt>
      <c:pivotFmt>
        <c:idx val="20"/>
        <c:spPr>
          <a:solidFill>
            <a:schemeClr val="accent1"/>
          </a:solidFill>
          <a:ln>
            <a:noFill/>
          </a:ln>
          <a:effectLst/>
        </c:spPr>
      </c:pivotFmt>
    </c:pivotFmts>
    <c:plotArea>
      <c:layout/>
      <c:pieChart>
        <c:varyColors val="1"/>
        <c:ser>
          <c:idx val="0"/>
          <c:order val="0"/>
          <c:tx>
            <c:strRef>
              <c:f>IOmatrix!$B$1</c:f>
              <c:strCache>
                <c:ptCount val="1"/>
                <c:pt idx="0">
                  <c:v>Total</c:v>
                </c:pt>
              </c:strCache>
            </c:strRef>
          </c:tx>
          <c:dPt>
            <c:idx val="0"/>
            <c:bubble3D val="0"/>
            <c:spPr>
              <a:solidFill>
                <a:schemeClr val="accent1"/>
              </a:solidFill>
              <a:ln>
                <a:noFill/>
              </a:ln>
              <a:effectLst/>
            </c:spPr>
            <c:extLst>
              <c:ext xmlns:c16="http://schemas.microsoft.com/office/drawing/2014/chart" uri="{C3380CC4-5D6E-409C-BE32-E72D297353CC}">
                <c16:uniqueId val="{00000001-7143-4A43-B58B-F518692A2872}"/>
              </c:ext>
            </c:extLst>
          </c:dPt>
          <c:dPt>
            <c:idx val="1"/>
            <c:bubble3D val="0"/>
            <c:spPr>
              <a:solidFill>
                <a:schemeClr val="accent2"/>
              </a:solidFill>
              <a:ln>
                <a:noFill/>
              </a:ln>
              <a:effectLst/>
            </c:spPr>
            <c:extLst>
              <c:ext xmlns:c16="http://schemas.microsoft.com/office/drawing/2014/chart" uri="{C3380CC4-5D6E-409C-BE32-E72D297353CC}">
                <c16:uniqueId val="{00000003-7143-4A43-B58B-F518692A2872}"/>
              </c:ext>
            </c:extLst>
          </c:dPt>
          <c:dPt>
            <c:idx val="2"/>
            <c:bubble3D val="0"/>
            <c:spPr>
              <a:solidFill>
                <a:schemeClr val="accent3"/>
              </a:solidFill>
              <a:ln>
                <a:noFill/>
              </a:ln>
              <a:effectLst/>
            </c:spPr>
            <c:extLst>
              <c:ext xmlns:c16="http://schemas.microsoft.com/office/drawing/2014/chart" uri="{C3380CC4-5D6E-409C-BE32-E72D297353CC}">
                <c16:uniqueId val="{00000005-7143-4A43-B58B-F518692A2872}"/>
              </c:ext>
            </c:extLst>
          </c:dPt>
          <c:dPt>
            <c:idx val="3"/>
            <c:bubble3D val="0"/>
            <c:spPr>
              <a:solidFill>
                <a:schemeClr val="accent4"/>
              </a:solidFill>
              <a:ln>
                <a:noFill/>
              </a:ln>
              <a:effectLst/>
            </c:spPr>
            <c:extLst>
              <c:ext xmlns:c16="http://schemas.microsoft.com/office/drawing/2014/chart" uri="{C3380CC4-5D6E-409C-BE32-E72D297353CC}">
                <c16:uniqueId val="{00000007-7143-4A43-B58B-F518692A2872}"/>
              </c:ext>
            </c:extLst>
          </c:dPt>
          <c:dPt>
            <c:idx val="4"/>
            <c:bubble3D val="0"/>
            <c:spPr>
              <a:solidFill>
                <a:schemeClr val="accent5"/>
              </a:solidFill>
              <a:ln>
                <a:noFill/>
              </a:ln>
              <a:effectLst/>
            </c:spPr>
            <c:extLst>
              <c:ext xmlns:c16="http://schemas.microsoft.com/office/drawing/2014/chart" uri="{C3380CC4-5D6E-409C-BE32-E72D297353CC}">
                <c16:uniqueId val="{00000009-7143-4A43-B58B-F518692A2872}"/>
              </c:ext>
            </c:extLst>
          </c:dPt>
          <c:dPt>
            <c:idx val="5"/>
            <c:bubble3D val="0"/>
            <c:spPr>
              <a:solidFill>
                <a:schemeClr val="accent6"/>
              </a:solidFill>
              <a:ln>
                <a:noFill/>
              </a:ln>
              <a:effectLst/>
            </c:spPr>
            <c:extLst>
              <c:ext xmlns:c16="http://schemas.microsoft.com/office/drawing/2014/chart" uri="{C3380CC4-5D6E-409C-BE32-E72D297353CC}">
                <c16:uniqueId val="{0000000B-7143-4A43-B58B-F518692A2872}"/>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0D-7143-4A43-B58B-F518692A2872}"/>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0F-7143-4A43-B58B-F518692A2872}"/>
              </c:ext>
            </c:extLst>
          </c:dPt>
          <c:dPt>
            <c:idx val="8"/>
            <c:bubble3D val="0"/>
            <c:spPr>
              <a:solidFill>
                <a:schemeClr val="accent3">
                  <a:lumMod val="60000"/>
                </a:schemeClr>
              </a:solidFill>
              <a:ln>
                <a:noFill/>
              </a:ln>
              <a:effectLst/>
            </c:spPr>
            <c:extLst>
              <c:ext xmlns:c16="http://schemas.microsoft.com/office/drawing/2014/chart" uri="{C3380CC4-5D6E-409C-BE32-E72D297353CC}">
                <c16:uniqueId val="{00000011-7143-4A43-B58B-F518692A2872}"/>
              </c:ext>
            </c:extLst>
          </c:dPt>
          <c:dLbls>
            <c:dLbl>
              <c:idx val="1"/>
              <c:layout>
                <c:manualLayout>
                  <c:x val="-3.2948929159802388E-2"/>
                  <c:y val="-4.016538688718251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143-4A43-B58B-F518692A2872}"/>
                </c:ext>
              </c:extLst>
            </c:dLbl>
            <c:dLbl>
              <c:idx val="3"/>
              <c:layout>
                <c:manualLayout>
                  <c:x val="9.2257001647446463E-2"/>
                  <c:y val="-4.252805670407560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143-4A43-B58B-F518692A287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IOmatrix!$A$2:$A$11</c:f>
              <c:strCache>
                <c:ptCount val="9"/>
                <c:pt idx="0">
                  <c:v>Admin</c:v>
                </c:pt>
                <c:pt idx="1">
                  <c:v>Athletics</c:v>
                </c:pt>
                <c:pt idx="2">
                  <c:v>Bus Drivers</c:v>
                </c:pt>
                <c:pt idx="3">
                  <c:v>Counselors</c:v>
                </c:pt>
                <c:pt idx="4">
                  <c:v>Office</c:v>
                </c:pt>
                <c:pt idx="5">
                  <c:v>Other/Miscoded</c:v>
                </c:pt>
                <c:pt idx="6">
                  <c:v>Specialists</c:v>
                </c:pt>
                <c:pt idx="7">
                  <c:v>Support Staff</c:v>
                </c:pt>
                <c:pt idx="8">
                  <c:v>Teachers and Assistants</c:v>
                </c:pt>
              </c:strCache>
            </c:strRef>
          </c:cat>
          <c:val>
            <c:numRef>
              <c:f>IOmatrix!$B$2:$B$11</c:f>
              <c:numCache>
                <c:formatCode>General</c:formatCode>
                <c:ptCount val="9"/>
                <c:pt idx="0">
                  <c:v>8569</c:v>
                </c:pt>
                <c:pt idx="1">
                  <c:v>1870</c:v>
                </c:pt>
                <c:pt idx="2">
                  <c:v>2013</c:v>
                </c:pt>
                <c:pt idx="3">
                  <c:v>3500</c:v>
                </c:pt>
                <c:pt idx="4">
                  <c:v>8168</c:v>
                </c:pt>
                <c:pt idx="5">
                  <c:v>3225</c:v>
                </c:pt>
                <c:pt idx="6">
                  <c:v>4779</c:v>
                </c:pt>
                <c:pt idx="7">
                  <c:v>17795</c:v>
                </c:pt>
                <c:pt idx="8">
                  <c:v>109084</c:v>
                </c:pt>
              </c:numCache>
            </c:numRef>
          </c:val>
          <c:extLst>
            <c:ext xmlns:c16="http://schemas.microsoft.com/office/drawing/2014/chart" uri="{C3380CC4-5D6E-409C-BE32-E72D297353CC}">
              <c16:uniqueId val="{00000012-7143-4A43-B58B-F518692A2872}"/>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[employermatchqcewnlx.xlsx]classifications_onet2!PivotTable19</c:name>
    <c:fmtId val="1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solidFill>
                  <a:schemeClr val="tx1"/>
                </a:solidFill>
              </a:rPr>
              <a:t>NLX</a:t>
            </a:r>
          </a:p>
        </c:rich>
      </c:tx>
      <c:layout>
        <c:manualLayout>
          <c:xMode val="edge"/>
          <c:yMode val="edge"/>
          <c:x val="0.42121083870206294"/>
          <c:y val="1.37236863486487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pivotFmt>
      <c:pivotFmt>
        <c:idx val="3"/>
        <c:spPr>
          <a:solidFill>
            <a:schemeClr val="accent1"/>
          </a:solidFill>
          <a:ln>
            <a:noFill/>
          </a:ln>
          <a:effectLst/>
        </c:spPr>
      </c:pivotFmt>
      <c:pivotFmt>
        <c:idx val="4"/>
        <c:spPr>
          <a:solidFill>
            <a:schemeClr val="accent1"/>
          </a:solidFill>
          <a:ln>
            <a:noFill/>
          </a:ln>
          <a:effectLst/>
        </c:spPr>
      </c:pivotFmt>
      <c:pivotFmt>
        <c:idx val="5"/>
        <c:spPr>
          <a:solidFill>
            <a:schemeClr val="accent1"/>
          </a:solidFill>
          <a:ln>
            <a:noFill/>
          </a:ln>
          <a:effectLst/>
        </c:spPr>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2"/>
        <c:spPr>
          <a:solidFill>
            <a:schemeClr val="accent1"/>
          </a:solidFill>
          <a:ln>
            <a:noFill/>
          </a:ln>
          <a:effectLst/>
        </c:spPr>
      </c:pivotFmt>
      <c:pivotFmt>
        <c:idx val="13"/>
        <c:spPr>
          <a:solidFill>
            <a:schemeClr val="accent1"/>
          </a:solidFill>
          <a:ln>
            <a:noFill/>
          </a:ln>
          <a:effectLst/>
        </c:spPr>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pivotFmt>
      <c:pivotFmt>
        <c:idx val="20"/>
        <c:spPr>
          <a:solidFill>
            <a:schemeClr val="accent1"/>
          </a:solidFill>
          <a:ln>
            <a:noFill/>
          </a:ln>
          <a:effectLst/>
        </c:spPr>
      </c:pivotFmt>
    </c:pivotFmts>
    <c:plotArea>
      <c:layout>
        <c:manualLayout>
          <c:layoutTarget val="inner"/>
          <c:xMode val="edge"/>
          <c:yMode val="edge"/>
          <c:x val="0.11297563101055058"/>
          <c:y val="0.16837342478067618"/>
          <c:w val="0.69499766580560829"/>
          <c:h val="0.74348587504786001"/>
        </c:manualLayout>
      </c:layout>
      <c:pieChart>
        <c:varyColors val="1"/>
        <c:ser>
          <c:idx val="0"/>
          <c:order val="0"/>
          <c:tx>
            <c:strRef>
              <c:f>classifications_onet2!$B$1</c:f>
              <c:strCache>
                <c:ptCount val="1"/>
                <c:pt idx="0">
                  <c:v>Total</c:v>
                </c:pt>
              </c:strCache>
            </c:strRef>
          </c:tx>
          <c:dPt>
            <c:idx val="0"/>
            <c:bubble3D val="0"/>
            <c:spPr>
              <a:solidFill>
                <a:schemeClr val="accent1"/>
              </a:solidFill>
              <a:ln>
                <a:noFill/>
              </a:ln>
              <a:effectLst/>
            </c:spPr>
            <c:extLst>
              <c:ext xmlns:c16="http://schemas.microsoft.com/office/drawing/2014/chart" uri="{C3380CC4-5D6E-409C-BE32-E72D297353CC}">
                <c16:uniqueId val="{00000001-AEEB-4A3D-905F-4017C1F74F02}"/>
              </c:ext>
            </c:extLst>
          </c:dPt>
          <c:dPt>
            <c:idx val="1"/>
            <c:bubble3D val="0"/>
            <c:spPr>
              <a:solidFill>
                <a:schemeClr val="accent2"/>
              </a:solidFill>
              <a:ln>
                <a:noFill/>
              </a:ln>
              <a:effectLst/>
            </c:spPr>
            <c:extLst>
              <c:ext xmlns:c16="http://schemas.microsoft.com/office/drawing/2014/chart" uri="{C3380CC4-5D6E-409C-BE32-E72D297353CC}">
                <c16:uniqueId val="{00000003-AEEB-4A3D-905F-4017C1F74F02}"/>
              </c:ext>
            </c:extLst>
          </c:dPt>
          <c:dPt>
            <c:idx val="2"/>
            <c:bubble3D val="0"/>
            <c:spPr>
              <a:solidFill>
                <a:schemeClr val="accent3"/>
              </a:solidFill>
              <a:ln>
                <a:noFill/>
              </a:ln>
              <a:effectLst/>
            </c:spPr>
            <c:extLst>
              <c:ext xmlns:c16="http://schemas.microsoft.com/office/drawing/2014/chart" uri="{C3380CC4-5D6E-409C-BE32-E72D297353CC}">
                <c16:uniqueId val="{00000005-AEEB-4A3D-905F-4017C1F74F02}"/>
              </c:ext>
            </c:extLst>
          </c:dPt>
          <c:dPt>
            <c:idx val="3"/>
            <c:bubble3D val="0"/>
            <c:spPr>
              <a:solidFill>
                <a:schemeClr val="accent4"/>
              </a:solidFill>
              <a:ln>
                <a:noFill/>
              </a:ln>
              <a:effectLst/>
            </c:spPr>
            <c:extLst>
              <c:ext xmlns:c16="http://schemas.microsoft.com/office/drawing/2014/chart" uri="{C3380CC4-5D6E-409C-BE32-E72D297353CC}">
                <c16:uniqueId val="{00000007-AEEB-4A3D-905F-4017C1F74F02}"/>
              </c:ext>
            </c:extLst>
          </c:dPt>
          <c:dPt>
            <c:idx val="4"/>
            <c:bubble3D val="0"/>
            <c:spPr>
              <a:solidFill>
                <a:schemeClr val="accent5"/>
              </a:solidFill>
              <a:ln>
                <a:noFill/>
              </a:ln>
              <a:effectLst/>
            </c:spPr>
            <c:extLst>
              <c:ext xmlns:c16="http://schemas.microsoft.com/office/drawing/2014/chart" uri="{C3380CC4-5D6E-409C-BE32-E72D297353CC}">
                <c16:uniqueId val="{00000009-AEEB-4A3D-905F-4017C1F74F02}"/>
              </c:ext>
            </c:extLst>
          </c:dPt>
          <c:dPt>
            <c:idx val="5"/>
            <c:bubble3D val="0"/>
            <c:spPr>
              <a:solidFill>
                <a:schemeClr val="accent6"/>
              </a:solidFill>
              <a:ln>
                <a:noFill/>
              </a:ln>
              <a:effectLst/>
            </c:spPr>
            <c:extLst>
              <c:ext xmlns:c16="http://schemas.microsoft.com/office/drawing/2014/chart" uri="{C3380CC4-5D6E-409C-BE32-E72D297353CC}">
                <c16:uniqueId val="{0000000B-AEEB-4A3D-905F-4017C1F74F02}"/>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0D-AEEB-4A3D-905F-4017C1F74F02}"/>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0F-AEEB-4A3D-905F-4017C1F74F02}"/>
              </c:ext>
            </c:extLst>
          </c:dPt>
          <c:dPt>
            <c:idx val="8"/>
            <c:bubble3D val="0"/>
            <c:spPr>
              <a:solidFill>
                <a:schemeClr val="accent3">
                  <a:lumMod val="60000"/>
                </a:schemeClr>
              </a:solidFill>
              <a:ln>
                <a:noFill/>
              </a:ln>
              <a:effectLst/>
            </c:spPr>
            <c:extLst>
              <c:ext xmlns:c16="http://schemas.microsoft.com/office/drawing/2014/chart" uri="{C3380CC4-5D6E-409C-BE32-E72D297353CC}">
                <c16:uniqueId val="{00000011-AEEB-4A3D-905F-4017C1F74F02}"/>
              </c:ext>
            </c:extLst>
          </c:dPt>
          <c:dLbls>
            <c:dLbl>
              <c:idx val="1"/>
              <c:layout>
                <c:manualLayout>
                  <c:x val="-2.766798418972332E-2"/>
                  <c:y val="-5.919661733615221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EEB-4A3D-905F-4017C1F74F02}"/>
                </c:ext>
              </c:extLst>
            </c:dLbl>
            <c:dLbl>
              <c:idx val="2"/>
              <c:layout>
                <c:manualLayout>
                  <c:x val="1.5810276679841754E-2"/>
                  <c:y val="-7.610993657505285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EEB-4A3D-905F-4017C1F74F02}"/>
                </c:ext>
              </c:extLst>
            </c:dLbl>
            <c:dLbl>
              <c:idx val="3"/>
              <c:layout>
                <c:manualLayout>
                  <c:x val="-1.1857707509881422E-2"/>
                  <c:y val="-3.38266384778012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EEB-4A3D-905F-4017C1F74F02}"/>
                </c:ext>
              </c:extLst>
            </c:dLbl>
            <c:dLbl>
              <c:idx val="4"/>
              <c:layout>
                <c:manualLayout>
                  <c:x val="0"/>
                  <c:y val="-5.073995771670190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EEB-4A3D-905F-4017C1F74F02}"/>
                </c:ext>
              </c:extLst>
            </c:dLbl>
            <c:dLbl>
              <c:idx val="5"/>
              <c:dLblPos val="outEnd"/>
              <c:showLegendKey val="0"/>
              <c:showVal val="0"/>
              <c:showCatName val="1"/>
              <c:showSerName val="0"/>
              <c:showPercent val="1"/>
              <c:showBubbleSize val="0"/>
              <c:extLst>
                <c:ext xmlns:c15="http://schemas.microsoft.com/office/drawing/2012/chart" uri="{CE6537A1-D6FC-4f65-9D91-7224C49458BB}">
                  <c15:layout>
                    <c:manualLayout>
                      <c:w val="0.18926861909059786"/>
                      <c:h val="0.15202976477834562"/>
                    </c:manualLayout>
                  </c15:layout>
                </c:ext>
                <c:ext xmlns:c16="http://schemas.microsoft.com/office/drawing/2014/chart" uri="{C3380CC4-5D6E-409C-BE32-E72D297353CC}">
                  <c16:uniqueId val="{0000000B-AEEB-4A3D-905F-4017C1F74F02}"/>
                </c:ext>
              </c:extLst>
            </c:dLbl>
            <c:dLbl>
              <c:idx val="6"/>
              <c:layout>
                <c:manualLayout>
                  <c:x val="0"/>
                  <c:y val="4.228329809725158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EEB-4A3D-905F-4017C1F74F02}"/>
                </c:ext>
              </c:extLst>
            </c:dLbl>
            <c:dLbl>
              <c:idx val="8"/>
              <c:layout>
                <c:manualLayout>
                  <c:x val="7.9051383399209446E-2"/>
                  <c:y val="0.23255797306520617"/>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626466652142785"/>
                      <c:h val="0.16465116279069766"/>
                    </c:manualLayout>
                  </c15:layout>
                </c:ext>
                <c:ext xmlns:c16="http://schemas.microsoft.com/office/drawing/2014/chart" uri="{C3380CC4-5D6E-409C-BE32-E72D297353CC}">
                  <c16:uniqueId val="{00000011-AEEB-4A3D-905F-4017C1F74F0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classifications_onet2!$A$2:$A$11</c:f>
              <c:strCache>
                <c:ptCount val="9"/>
                <c:pt idx="0">
                  <c:v>Admin</c:v>
                </c:pt>
                <c:pt idx="1">
                  <c:v>Athletics</c:v>
                </c:pt>
                <c:pt idx="2">
                  <c:v>Bus Drivers</c:v>
                </c:pt>
                <c:pt idx="3">
                  <c:v>Counselors</c:v>
                </c:pt>
                <c:pt idx="4">
                  <c:v>Office</c:v>
                </c:pt>
                <c:pt idx="5">
                  <c:v>Other/Miscoded</c:v>
                </c:pt>
                <c:pt idx="6">
                  <c:v>Specialists</c:v>
                </c:pt>
                <c:pt idx="7">
                  <c:v>Support Staff</c:v>
                </c:pt>
                <c:pt idx="8">
                  <c:v>Teachers and Assistants</c:v>
                </c:pt>
              </c:strCache>
            </c:strRef>
          </c:cat>
          <c:val>
            <c:numRef>
              <c:f>classifications_onet2!$B$2:$B$11</c:f>
              <c:numCache>
                <c:formatCode>General</c:formatCode>
                <c:ptCount val="9"/>
                <c:pt idx="0">
                  <c:v>4062</c:v>
                </c:pt>
                <c:pt idx="1">
                  <c:v>5359</c:v>
                </c:pt>
                <c:pt idx="2">
                  <c:v>1168</c:v>
                </c:pt>
                <c:pt idx="3">
                  <c:v>5286</c:v>
                </c:pt>
                <c:pt idx="4">
                  <c:v>2127</c:v>
                </c:pt>
                <c:pt idx="5">
                  <c:v>1951</c:v>
                </c:pt>
                <c:pt idx="6">
                  <c:v>3932</c:v>
                </c:pt>
                <c:pt idx="7">
                  <c:v>8939</c:v>
                </c:pt>
                <c:pt idx="8">
                  <c:v>49552</c:v>
                </c:pt>
              </c:numCache>
            </c:numRef>
          </c:val>
          <c:extLst>
            <c:ext xmlns:c16="http://schemas.microsoft.com/office/drawing/2014/chart" uri="{C3380CC4-5D6E-409C-BE32-E72D297353CC}">
              <c16:uniqueId val="{00000012-AEEB-4A3D-905F-4017C1F74F0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'BLS Data Series'!$A$6</c:f>
              <c:strCache>
                <c:ptCount val="1"/>
                <c:pt idx="0">
                  <c:v>Openings</c:v>
                </c:pt>
              </c:strCache>
            </c:strRef>
          </c:tx>
          <c:spPr>
            <a:ln w="28575" cap="rnd">
              <a:solidFill>
                <a:schemeClr val="accent1"/>
              </a:solidFill>
              <a:round/>
            </a:ln>
            <a:effectLst/>
          </c:spPr>
          <c:marker>
            <c:symbol val="none"/>
          </c:marker>
          <c:cat>
            <c:strRef>
              <c:f>'BLS Data Series'!$BV$5:$EB$5</c:f>
              <c:strCache>
                <c:ptCount val="59"/>
                <c:pt idx="0">
                  <c:v>2019 Jan</c:v>
                </c:pt>
                <c:pt idx="1">
                  <c:v>2019 Feb</c:v>
                </c:pt>
                <c:pt idx="2">
                  <c:v>2019 Mar</c:v>
                </c:pt>
                <c:pt idx="3">
                  <c:v>2019 Apr</c:v>
                </c:pt>
                <c:pt idx="4">
                  <c:v>2019 May</c:v>
                </c:pt>
                <c:pt idx="5">
                  <c:v>2019 Jun</c:v>
                </c:pt>
                <c:pt idx="6">
                  <c:v>2019 Jul</c:v>
                </c:pt>
                <c:pt idx="7">
                  <c:v>2019 Aug</c:v>
                </c:pt>
                <c:pt idx="8">
                  <c:v>2019 Sep</c:v>
                </c:pt>
                <c:pt idx="9">
                  <c:v>2019 Oct</c:v>
                </c:pt>
                <c:pt idx="10">
                  <c:v>2019 Nov</c:v>
                </c:pt>
                <c:pt idx="11">
                  <c:v>2019 Dec</c:v>
                </c:pt>
                <c:pt idx="12">
                  <c:v>2020 Jan</c:v>
                </c:pt>
                <c:pt idx="13">
                  <c:v>2020 Feb</c:v>
                </c:pt>
                <c:pt idx="14">
                  <c:v>2020 Mar</c:v>
                </c:pt>
                <c:pt idx="15">
                  <c:v>2020 Apr</c:v>
                </c:pt>
                <c:pt idx="16">
                  <c:v>2020 May</c:v>
                </c:pt>
                <c:pt idx="17">
                  <c:v>2020 Jun</c:v>
                </c:pt>
                <c:pt idx="18">
                  <c:v>2020 Jul</c:v>
                </c:pt>
                <c:pt idx="19">
                  <c:v>2020 Aug</c:v>
                </c:pt>
                <c:pt idx="20">
                  <c:v>2020 Sep</c:v>
                </c:pt>
                <c:pt idx="21">
                  <c:v>2020 Oct</c:v>
                </c:pt>
                <c:pt idx="22">
                  <c:v>2020 Nov</c:v>
                </c:pt>
                <c:pt idx="23">
                  <c:v>2020 Dec</c:v>
                </c:pt>
                <c:pt idx="24">
                  <c:v>2021 Jan</c:v>
                </c:pt>
                <c:pt idx="25">
                  <c:v>2021 Feb</c:v>
                </c:pt>
                <c:pt idx="26">
                  <c:v>2021 Mar</c:v>
                </c:pt>
                <c:pt idx="27">
                  <c:v>2021 Apr</c:v>
                </c:pt>
                <c:pt idx="28">
                  <c:v>2021 May</c:v>
                </c:pt>
                <c:pt idx="29">
                  <c:v>2021 Jun</c:v>
                </c:pt>
                <c:pt idx="30">
                  <c:v>2021 Jul</c:v>
                </c:pt>
                <c:pt idx="31">
                  <c:v>2021 Aug</c:v>
                </c:pt>
                <c:pt idx="32">
                  <c:v>2021 Sep</c:v>
                </c:pt>
                <c:pt idx="33">
                  <c:v>2021 Oct</c:v>
                </c:pt>
                <c:pt idx="34">
                  <c:v>2021 Nov</c:v>
                </c:pt>
                <c:pt idx="35">
                  <c:v>2021 Dec</c:v>
                </c:pt>
                <c:pt idx="36">
                  <c:v>2022 Jan</c:v>
                </c:pt>
                <c:pt idx="37">
                  <c:v>2022 Feb</c:v>
                </c:pt>
                <c:pt idx="38">
                  <c:v>2022 Mar</c:v>
                </c:pt>
                <c:pt idx="39">
                  <c:v>2022 Apr</c:v>
                </c:pt>
                <c:pt idx="40">
                  <c:v>2022 May</c:v>
                </c:pt>
                <c:pt idx="41">
                  <c:v>2022 Jun</c:v>
                </c:pt>
                <c:pt idx="42">
                  <c:v>2022 Jul</c:v>
                </c:pt>
                <c:pt idx="43">
                  <c:v>2022 Aug</c:v>
                </c:pt>
                <c:pt idx="44">
                  <c:v>2022 Sep</c:v>
                </c:pt>
                <c:pt idx="45">
                  <c:v>2022 Oct</c:v>
                </c:pt>
                <c:pt idx="46">
                  <c:v>2022 Nov</c:v>
                </c:pt>
                <c:pt idx="47">
                  <c:v>2022 Dec</c:v>
                </c:pt>
                <c:pt idx="48">
                  <c:v>2023 Jan</c:v>
                </c:pt>
                <c:pt idx="49">
                  <c:v>2023 Feb</c:v>
                </c:pt>
                <c:pt idx="50">
                  <c:v>2023 Mar</c:v>
                </c:pt>
                <c:pt idx="51">
                  <c:v>2023 Apr</c:v>
                </c:pt>
                <c:pt idx="52">
                  <c:v>2023 May</c:v>
                </c:pt>
                <c:pt idx="53">
                  <c:v>2023 Jun</c:v>
                </c:pt>
                <c:pt idx="54">
                  <c:v>2023 Jul</c:v>
                </c:pt>
                <c:pt idx="55">
                  <c:v>2023 Aug</c:v>
                </c:pt>
                <c:pt idx="56">
                  <c:v>2023 Sep</c:v>
                </c:pt>
                <c:pt idx="57">
                  <c:v>2023 Oct</c:v>
                </c:pt>
                <c:pt idx="58">
                  <c:v>2023 Nov</c:v>
                </c:pt>
              </c:strCache>
            </c:strRef>
          </c:cat>
          <c:val>
            <c:numRef>
              <c:f>'BLS Data Series'!$BV$6:$EB$6</c:f>
              <c:numCache>
                <c:formatCode>#0</c:formatCode>
                <c:ptCount val="59"/>
                <c:pt idx="0">
                  <c:v>126</c:v>
                </c:pt>
                <c:pt idx="1">
                  <c:v>110</c:v>
                </c:pt>
                <c:pt idx="2">
                  <c:v>106</c:v>
                </c:pt>
                <c:pt idx="3">
                  <c:v>130</c:v>
                </c:pt>
                <c:pt idx="4">
                  <c:v>129</c:v>
                </c:pt>
                <c:pt idx="5">
                  <c:v>122</c:v>
                </c:pt>
                <c:pt idx="6">
                  <c:v>129</c:v>
                </c:pt>
                <c:pt idx="7">
                  <c:v>120</c:v>
                </c:pt>
                <c:pt idx="8">
                  <c:v>123</c:v>
                </c:pt>
                <c:pt idx="9">
                  <c:v>126</c:v>
                </c:pt>
                <c:pt idx="10">
                  <c:v>131</c:v>
                </c:pt>
                <c:pt idx="11">
                  <c:v>89</c:v>
                </c:pt>
                <c:pt idx="12">
                  <c:v>128</c:v>
                </c:pt>
                <c:pt idx="13">
                  <c:v>117</c:v>
                </c:pt>
                <c:pt idx="14">
                  <c:v>100</c:v>
                </c:pt>
                <c:pt idx="15">
                  <c:v>100</c:v>
                </c:pt>
                <c:pt idx="16">
                  <c:v>84</c:v>
                </c:pt>
                <c:pt idx="17">
                  <c:v>92</c:v>
                </c:pt>
                <c:pt idx="18">
                  <c:v>109</c:v>
                </c:pt>
                <c:pt idx="19">
                  <c:v>108</c:v>
                </c:pt>
                <c:pt idx="20">
                  <c:v>106</c:v>
                </c:pt>
                <c:pt idx="21">
                  <c:v>127</c:v>
                </c:pt>
                <c:pt idx="22">
                  <c:v>101</c:v>
                </c:pt>
                <c:pt idx="23">
                  <c:v>66</c:v>
                </c:pt>
                <c:pt idx="24">
                  <c:v>165</c:v>
                </c:pt>
                <c:pt idx="25">
                  <c:v>111</c:v>
                </c:pt>
                <c:pt idx="26">
                  <c:v>129</c:v>
                </c:pt>
                <c:pt idx="27">
                  <c:v>146</c:v>
                </c:pt>
                <c:pt idx="28">
                  <c:v>170</c:v>
                </c:pt>
                <c:pt idx="29">
                  <c:v>179</c:v>
                </c:pt>
                <c:pt idx="30">
                  <c:v>202</c:v>
                </c:pt>
                <c:pt idx="31">
                  <c:v>165</c:v>
                </c:pt>
                <c:pt idx="32">
                  <c:v>144</c:v>
                </c:pt>
                <c:pt idx="33">
                  <c:v>239</c:v>
                </c:pt>
                <c:pt idx="34">
                  <c:v>189</c:v>
                </c:pt>
                <c:pt idx="35">
                  <c:v>167</c:v>
                </c:pt>
                <c:pt idx="36">
                  <c:v>171</c:v>
                </c:pt>
                <c:pt idx="37">
                  <c:v>182</c:v>
                </c:pt>
                <c:pt idx="38">
                  <c:v>176</c:v>
                </c:pt>
                <c:pt idx="39">
                  <c:v>194</c:v>
                </c:pt>
                <c:pt idx="40">
                  <c:v>168</c:v>
                </c:pt>
                <c:pt idx="41">
                  <c:v>159</c:v>
                </c:pt>
                <c:pt idx="42">
                  <c:v>246</c:v>
                </c:pt>
                <c:pt idx="43">
                  <c:v>169</c:v>
                </c:pt>
                <c:pt idx="44">
                  <c:v>181</c:v>
                </c:pt>
                <c:pt idx="45">
                  <c:v>172</c:v>
                </c:pt>
                <c:pt idx="46">
                  <c:v>150</c:v>
                </c:pt>
                <c:pt idx="47">
                  <c:v>153</c:v>
                </c:pt>
                <c:pt idx="48">
                  <c:v>198</c:v>
                </c:pt>
                <c:pt idx="49">
                  <c:v>177</c:v>
                </c:pt>
                <c:pt idx="50">
                  <c:v>204</c:v>
                </c:pt>
                <c:pt idx="51">
                  <c:v>172</c:v>
                </c:pt>
                <c:pt idx="52">
                  <c:v>204</c:v>
                </c:pt>
                <c:pt idx="53">
                  <c:v>166</c:v>
                </c:pt>
                <c:pt idx="54">
                  <c:v>202</c:v>
                </c:pt>
                <c:pt idx="55">
                  <c:v>158</c:v>
                </c:pt>
                <c:pt idx="56">
                  <c:v>172</c:v>
                </c:pt>
                <c:pt idx="57">
                  <c:v>181</c:v>
                </c:pt>
                <c:pt idx="58">
                  <c:v>165</c:v>
                </c:pt>
              </c:numCache>
            </c:numRef>
          </c:val>
          <c:smooth val="0"/>
          <c:extLst>
            <c:ext xmlns:c16="http://schemas.microsoft.com/office/drawing/2014/chart" uri="{C3380CC4-5D6E-409C-BE32-E72D297353CC}">
              <c16:uniqueId val="{00000000-BDFE-4681-BA49-2A745F937BD0}"/>
            </c:ext>
          </c:extLst>
        </c:ser>
        <c:ser>
          <c:idx val="1"/>
          <c:order val="1"/>
          <c:tx>
            <c:strRef>
              <c:f>'BLS Data Series'!$A$7</c:f>
              <c:strCache>
                <c:ptCount val="1"/>
                <c:pt idx="0">
                  <c:v>Layoffs</c:v>
                </c:pt>
              </c:strCache>
            </c:strRef>
          </c:tx>
          <c:spPr>
            <a:ln w="28575" cap="rnd">
              <a:solidFill>
                <a:schemeClr val="accent2"/>
              </a:solidFill>
              <a:round/>
            </a:ln>
            <a:effectLst/>
          </c:spPr>
          <c:marker>
            <c:symbol val="none"/>
          </c:marker>
          <c:cat>
            <c:strRef>
              <c:f>'BLS Data Series'!$BV$5:$EB$5</c:f>
              <c:strCache>
                <c:ptCount val="59"/>
                <c:pt idx="0">
                  <c:v>2019 Jan</c:v>
                </c:pt>
                <c:pt idx="1">
                  <c:v>2019 Feb</c:v>
                </c:pt>
                <c:pt idx="2">
                  <c:v>2019 Mar</c:v>
                </c:pt>
                <c:pt idx="3">
                  <c:v>2019 Apr</c:v>
                </c:pt>
                <c:pt idx="4">
                  <c:v>2019 May</c:v>
                </c:pt>
                <c:pt idx="5">
                  <c:v>2019 Jun</c:v>
                </c:pt>
                <c:pt idx="6">
                  <c:v>2019 Jul</c:v>
                </c:pt>
                <c:pt idx="7">
                  <c:v>2019 Aug</c:v>
                </c:pt>
                <c:pt idx="8">
                  <c:v>2019 Sep</c:v>
                </c:pt>
                <c:pt idx="9">
                  <c:v>2019 Oct</c:v>
                </c:pt>
                <c:pt idx="10">
                  <c:v>2019 Nov</c:v>
                </c:pt>
                <c:pt idx="11">
                  <c:v>2019 Dec</c:v>
                </c:pt>
                <c:pt idx="12">
                  <c:v>2020 Jan</c:v>
                </c:pt>
                <c:pt idx="13">
                  <c:v>2020 Feb</c:v>
                </c:pt>
                <c:pt idx="14">
                  <c:v>2020 Mar</c:v>
                </c:pt>
                <c:pt idx="15">
                  <c:v>2020 Apr</c:v>
                </c:pt>
                <c:pt idx="16">
                  <c:v>2020 May</c:v>
                </c:pt>
                <c:pt idx="17">
                  <c:v>2020 Jun</c:v>
                </c:pt>
                <c:pt idx="18">
                  <c:v>2020 Jul</c:v>
                </c:pt>
                <c:pt idx="19">
                  <c:v>2020 Aug</c:v>
                </c:pt>
                <c:pt idx="20">
                  <c:v>2020 Sep</c:v>
                </c:pt>
                <c:pt idx="21">
                  <c:v>2020 Oct</c:v>
                </c:pt>
                <c:pt idx="22">
                  <c:v>2020 Nov</c:v>
                </c:pt>
                <c:pt idx="23">
                  <c:v>2020 Dec</c:v>
                </c:pt>
                <c:pt idx="24">
                  <c:v>2021 Jan</c:v>
                </c:pt>
                <c:pt idx="25">
                  <c:v>2021 Feb</c:v>
                </c:pt>
                <c:pt idx="26">
                  <c:v>2021 Mar</c:v>
                </c:pt>
                <c:pt idx="27">
                  <c:v>2021 Apr</c:v>
                </c:pt>
                <c:pt idx="28">
                  <c:v>2021 May</c:v>
                </c:pt>
                <c:pt idx="29">
                  <c:v>2021 Jun</c:v>
                </c:pt>
                <c:pt idx="30">
                  <c:v>2021 Jul</c:v>
                </c:pt>
                <c:pt idx="31">
                  <c:v>2021 Aug</c:v>
                </c:pt>
                <c:pt idx="32">
                  <c:v>2021 Sep</c:v>
                </c:pt>
                <c:pt idx="33">
                  <c:v>2021 Oct</c:v>
                </c:pt>
                <c:pt idx="34">
                  <c:v>2021 Nov</c:v>
                </c:pt>
                <c:pt idx="35">
                  <c:v>2021 Dec</c:v>
                </c:pt>
                <c:pt idx="36">
                  <c:v>2022 Jan</c:v>
                </c:pt>
                <c:pt idx="37">
                  <c:v>2022 Feb</c:v>
                </c:pt>
                <c:pt idx="38">
                  <c:v>2022 Mar</c:v>
                </c:pt>
                <c:pt idx="39">
                  <c:v>2022 Apr</c:v>
                </c:pt>
                <c:pt idx="40">
                  <c:v>2022 May</c:v>
                </c:pt>
                <c:pt idx="41">
                  <c:v>2022 Jun</c:v>
                </c:pt>
                <c:pt idx="42">
                  <c:v>2022 Jul</c:v>
                </c:pt>
                <c:pt idx="43">
                  <c:v>2022 Aug</c:v>
                </c:pt>
                <c:pt idx="44">
                  <c:v>2022 Sep</c:v>
                </c:pt>
                <c:pt idx="45">
                  <c:v>2022 Oct</c:v>
                </c:pt>
                <c:pt idx="46">
                  <c:v>2022 Nov</c:v>
                </c:pt>
                <c:pt idx="47">
                  <c:v>2022 Dec</c:v>
                </c:pt>
                <c:pt idx="48">
                  <c:v>2023 Jan</c:v>
                </c:pt>
                <c:pt idx="49">
                  <c:v>2023 Feb</c:v>
                </c:pt>
                <c:pt idx="50">
                  <c:v>2023 Mar</c:v>
                </c:pt>
                <c:pt idx="51">
                  <c:v>2023 Apr</c:v>
                </c:pt>
                <c:pt idx="52">
                  <c:v>2023 May</c:v>
                </c:pt>
                <c:pt idx="53">
                  <c:v>2023 Jun</c:v>
                </c:pt>
                <c:pt idx="54">
                  <c:v>2023 Jul</c:v>
                </c:pt>
                <c:pt idx="55">
                  <c:v>2023 Aug</c:v>
                </c:pt>
                <c:pt idx="56">
                  <c:v>2023 Sep</c:v>
                </c:pt>
                <c:pt idx="57">
                  <c:v>2023 Oct</c:v>
                </c:pt>
                <c:pt idx="58">
                  <c:v>2023 Nov</c:v>
                </c:pt>
              </c:strCache>
            </c:strRef>
          </c:cat>
          <c:val>
            <c:numRef>
              <c:f>'BLS Data Series'!$BV$7:$EB$7</c:f>
              <c:numCache>
                <c:formatCode>#0</c:formatCode>
                <c:ptCount val="59"/>
                <c:pt idx="0">
                  <c:v>40</c:v>
                </c:pt>
                <c:pt idx="1">
                  <c:v>20</c:v>
                </c:pt>
                <c:pt idx="2">
                  <c:v>18</c:v>
                </c:pt>
                <c:pt idx="3">
                  <c:v>27</c:v>
                </c:pt>
                <c:pt idx="4">
                  <c:v>71</c:v>
                </c:pt>
                <c:pt idx="5">
                  <c:v>58</c:v>
                </c:pt>
                <c:pt idx="6">
                  <c:v>35</c:v>
                </c:pt>
                <c:pt idx="7">
                  <c:v>57</c:v>
                </c:pt>
                <c:pt idx="8">
                  <c:v>25</c:v>
                </c:pt>
                <c:pt idx="9">
                  <c:v>15</c:v>
                </c:pt>
                <c:pt idx="10">
                  <c:v>16</c:v>
                </c:pt>
                <c:pt idx="11">
                  <c:v>21</c:v>
                </c:pt>
                <c:pt idx="12">
                  <c:v>18</c:v>
                </c:pt>
                <c:pt idx="13">
                  <c:v>12</c:v>
                </c:pt>
                <c:pt idx="14">
                  <c:v>301</c:v>
                </c:pt>
                <c:pt idx="15">
                  <c:v>256</c:v>
                </c:pt>
                <c:pt idx="16">
                  <c:v>67</c:v>
                </c:pt>
                <c:pt idx="17">
                  <c:v>76</c:v>
                </c:pt>
                <c:pt idx="18">
                  <c:v>47</c:v>
                </c:pt>
                <c:pt idx="19">
                  <c:v>36</c:v>
                </c:pt>
                <c:pt idx="20">
                  <c:v>20</c:v>
                </c:pt>
                <c:pt idx="21">
                  <c:v>20</c:v>
                </c:pt>
                <c:pt idx="22">
                  <c:v>25</c:v>
                </c:pt>
                <c:pt idx="23">
                  <c:v>50</c:v>
                </c:pt>
                <c:pt idx="24">
                  <c:v>12</c:v>
                </c:pt>
                <c:pt idx="25">
                  <c:v>10</c:v>
                </c:pt>
                <c:pt idx="26">
                  <c:v>11</c:v>
                </c:pt>
                <c:pt idx="27">
                  <c:v>20</c:v>
                </c:pt>
                <c:pt idx="28">
                  <c:v>27</c:v>
                </c:pt>
                <c:pt idx="29">
                  <c:v>38</c:v>
                </c:pt>
                <c:pt idx="30">
                  <c:v>21</c:v>
                </c:pt>
                <c:pt idx="31">
                  <c:v>44</c:v>
                </c:pt>
                <c:pt idx="32">
                  <c:v>20</c:v>
                </c:pt>
                <c:pt idx="33">
                  <c:v>10</c:v>
                </c:pt>
                <c:pt idx="34">
                  <c:v>13</c:v>
                </c:pt>
                <c:pt idx="35">
                  <c:v>21</c:v>
                </c:pt>
                <c:pt idx="36">
                  <c:v>22</c:v>
                </c:pt>
                <c:pt idx="37">
                  <c:v>17</c:v>
                </c:pt>
                <c:pt idx="38">
                  <c:v>11</c:v>
                </c:pt>
                <c:pt idx="39">
                  <c:v>12</c:v>
                </c:pt>
                <c:pt idx="40">
                  <c:v>48</c:v>
                </c:pt>
                <c:pt idx="41">
                  <c:v>44</c:v>
                </c:pt>
                <c:pt idx="42">
                  <c:v>29</c:v>
                </c:pt>
                <c:pt idx="43">
                  <c:v>38</c:v>
                </c:pt>
                <c:pt idx="44">
                  <c:v>26</c:v>
                </c:pt>
                <c:pt idx="45">
                  <c:v>21</c:v>
                </c:pt>
                <c:pt idx="46">
                  <c:v>12</c:v>
                </c:pt>
                <c:pt idx="47">
                  <c:v>29</c:v>
                </c:pt>
                <c:pt idx="48">
                  <c:v>25</c:v>
                </c:pt>
                <c:pt idx="49">
                  <c:v>21</c:v>
                </c:pt>
                <c:pt idx="50">
                  <c:v>17</c:v>
                </c:pt>
                <c:pt idx="51">
                  <c:v>13</c:v>
                </c:pt>
                <c:pt idx="52">
                  <c:v>31</c:v>
                </c:pt>
                <c:pt idx="53">
                  <c:v>62</c:v>
                </c:pt>
                <c:pt idx="54">
                  <c:v>39</c:v>
                </c:pt>
                <c:pt idx="55">
                  <c:v>58</c:v>
                </c:pt>
                <c:pt idx="56">
                  <c:v>25</c:v>
                </c:pt>
                <c:pt idx="57">
                  <c:v>16</c:v>
                </c:pt>
                <c:pt idx="58">
                  <c:v>11</c:v>
                </c:pt>
              </c:numCache>
            </c:numRef>
          </c:val>
          <c:smooth val="0"/>
          <c:extLst>
            <c:ext xmlns:c16="http://schemas.microsoft.com/office/drawing/2014/chart" uri="{C3380CC4-5D6E-409C-BE32-E72D297353CC}">
              <c16:uniqueId val="{00000001-BDFE-4681-BA49-2A745F937BD0}"/>
            </c:ext>
          </c:extLst>
        </c:ser>
        <c:ser>
          <c:idx val="3"/>
          <c:order val="3"/>
          <c:tx>
            <c:strRef>
              <c:f>'BLS Data Series'!$A$9</c:f>
              <c:strCache>
                <c:ptCount val="1"/>
                <c:pt idx="0">
                  <c:v>Quits</c:v>
                </c:pt>
              </c:strCache>
            </c:strRef>
          </c:tx>
          <c:spPr>
            <a:ln w="28575" cap="rnd">
              <a:solidFill>
                <a:schemeClr val="accent4"/>
              </a:solidFill>
              <a:round/>
            </a:ln>
            <a:effectLst/>
          </c:spPr>
          <c:marker>
            <c:symbol val="none"/>
          </c:marker>
          <c:cat>
            <c:strRef>
              <c:f>'BLS Data Series'!$BV$5:$EB$5</c:f>
              <c:strCache>
                <c:ptCount val="59"/>
                <c:pt idx="0">
                  <c:v>2019 Jan</c:v>
                </c:pt>
                <c:pt idx="1">
                  <c:v>2019 Feb</c:v>
                </c:pt>
                <c:pt idx="2">
                  <c:v>2019 Mar</c:v>
                </c:pt>
                <c:pt idx="3">
                  <c:v>2019 Apr</c:v>
                </c:pt>
                <c:pt idx="4">
                  <c:v>2019 May</c:v>
                </c:pt>
                <c:pt idx="5">
                  <c:v>2019 Jun</c:v>
                </c:pt>
                <c:pt idx="6">
                  <c:v>2019 Jul</c:v>
                </c:pt>
                <c:pt idx="7">
                  <c:v>2019 Aug</c:v>
                </c:pt>
                <c:pt idx="8">
                  <c:v>2019 Sep</c:v>
                </c:pt>
                <c:pt idx="9">
                  <c:v>2019 Oct</c:v>
                </c:pt>
                <c:pt idx="10">
                  <c:v>2019 Nov</c:v>
                </c:pt>
                <c:pt idx="11">
                  <c:v>2019 Dec</c:v>
                </c:pt>
                <c:pt idx="12">
                  <c:v>2020 Jan</c:v>
                </c:pt>
                <c:pt idx="13">
                  <c:v>2020 Feb</c:v>
                </c:pt>
                <c:pt idx="14">
                  <c:v>2020 Mar</c:v>
                </c:pt>
                <c:pt idx="15">
                  <c:v>2020 Apr</c:v>
                </c:pt>
                <c:pt idx="16">
                  <c:v>2020 May</c:v>
                </c:pt>
                <c:pt idx="17">
                  <c:v>2020 Jun</c:v>
                </c:pt>
                <c:pt idx="18">
                  <c:v>2020 Jul</c:v>
                </c:pt>
                <c:pt idx="19">
                  <c:v>2020 Aug</c:v>
                </c:pt>
                <c:pt idx="20">
                  <c:v>2020 Sep</c:v>
                </c:pt>
                <c:pt idx="21">
                  <c:v>2020 Oct</c:v>
                </c:pt>
                <c:pt idx="22">
                  <c:v>2020 Nov</c:v>
                </c:pt>
                <c:pt idx="23">
                  <c:v>2020 Dec</c:v>
                </c:pt>
                <c:pt idx="24">
                  <c:v>2021 Jan</c:v>
                </c:pt>
                <c:pt idx="25">
                  <c:v>2021 Feb</c:v>
                </c:pt>
                <c:pt idx="26">
                  <c:v>2021 Mar</c:v>
                </c:pt>
                <c:pt idx="27">
                  <c:v>2021 Apr</c:v>
                </c:pt>
                <c:pt idx="28">
                  <c:v>2021 May</c:v>
                </c:pt>
                <c:pt idx="29">
                  <c:v>2021 Jun</c:v>
                </c:pt>
                <c:pt idx="30">
                  <c:v>2021 Jul</c:v>
                </c:pt>
                <c:pt idx="31">
                  <c:v>2021 Aug</c:v>
                </c:pt>
                <c:pt idx="32">
                  <c:v>2021 Sep</c:v>
                </c:pt>
                <c:pt idx="33">
                  <c:v>2021 Oct</c:v>
                </c:pt>
                <c:pt idx="34">
                  <c:v>2021 Nov</c:v>
                </c:pt>
                <c:pt idx="35">
                  <c:v>2021 Dec</c:v>
                </c:pt>
                <c:pt idx="36">
                  <c:v>2022 Jan</c:v>
                </c:pt>
                <c:pt idx="37">
                  <c:v>2022 Feb</c:v>
                </c:pt>
                <c:pt idx="38">
                  <c:v>2022 Mar</c:v>
                </c:pt>
                <c:pt idx="39">
                  <c:v>2022 Apr</c:v>
                </c:pt>
                <c:pt idx="40">
                  <c:v>2022 May</c:v>
                </c:pt>
                <c:pt idx="41">
                  <c:v>2022 Jun</c:v>
                </c:pt>
                <c:pt idx="42">
                  <c:v>2022 Jul</c:v>
                </c:pt>
                <c:pt idx="43">
                  <c:v>2022 Aug</c:v>
                </c:pt>
                <c:pt idx="44">
                  <c:v>2022 Sep</c:v>
                </c:pt>
                <c:pt idx="45">
                  <c:v>2022 Oct</c:v>
                </c:pt>
                <c:pt idx="46">
                  <c:v>2022 Nov</c:v>
                </c:pt>
                <c:pt idx="47">
                  <c:v>2022 Dec</c:v>
                </c:pt>
                <c:pt idx="48">
                  <c:v>2023 Jan</c:v>
                </c:pt>
                <c:pt idx="49">
                  <c:v>2023 Feb</c:v>
                </c:pt>
                <c:pt idx="50">
                  <c:v>2023 Mar</c:v>
                </c:pt>
                <c:pt idx="51">
                  <c:v>2023 Apr</c:v>
                </c:pt>
                <c:pt idx="52">
                  <c:v>2023 May</c:v>
                </c:pt>
                <c:pt idx="53">
                  <c:v>2023 Jun</c:v>
                </c:pt>
                <c:pt idx="54">
                  <c:v>2023 Jul</c:v>
                </c:pt>
                <c:pt idx="55">
                  <c:v>2023 Aug</c:v>
                </c:pt>
                <c:pt idx="56">
                  <c:v>2023 Sep</c:v>
                </c:pt>
                <c:pt idx="57">
                  <c:v>2023 Oct</c:v>
                </c:pt>
                <c:pt idx="58">
                  <c:v>2023 Nov</c:v>
                </c:pt>
              </c:strCache>
            </c:strRef>
          </c:cat>
          <c:val>
            <c:numRef>
              <c:f>'BLS Data Series'!$BV$9:$EB$9</c:f>
              <c:numCache>
                <c:formatCode>#0</c:formatCode>
                <c:ptCount val="59"/>
                <c:pt idx="0">
                  <c:v>48</c:v>
                </c:pt>
                <c:pt idx="1">
                  <c:v>36</c:v>
                </c:pt>
                <c:pt idx="2">
                  <c:v>34</c:v>
                </c:pt>
                <c:pt idx="3">
                  <c:v>37</c:v>
                </c:pt>
                <c:pt idx="4">
                  <c:v>51</c:v>
                </c:pt>
                <c:pt idx="5">
                  <c:v>83</c:v>
                </c:pt>
                <c:pt idx="6">
                  <c:v>83</c:v>
                </c:pt>
                <c:pt idx="7">
                  <c:v>87</c:v>
                </c:pt>
                <c:pt idx="8">
                  <c:v>55</c:v>
                </c:pt>
                <c:pt idx="9">
                  <c:v>53</c:v>
                </c:pt>
                <c:pt idx="10">
                  <c:v>38</c:v>
                </c:pt>
                <c:pt idx="11">
                  <c:v>47</c:v>
                </c:pt>
                <c:pt idx="12">
                  <c:v>48</c:v>
                </c:pt>
                <c:pt idx="13">
                  <c:v>42</c:v>
                </c:pt>
                <c:pt idx="14">
                  <c:v>31</c:v>
                </c:pt>
                <c:pt idx="15">
                  <c:v>36</c:v>
                </c:pt>
                <c:pt idx="16">
                  <c:v>27</c:v>
                </c:pt>
                <c:pt idx="17">
                  <c:v>46</c:v>
                </c:pt>
                <c:pt idx="18">
                  <c:v>55</c:v>
                </c:pt>
                <c:pt idx="19">
                  <c:v>63</c:v>
                </c:pt>
                <c:pt idx="20">
                  <c:v>35</c:v>
                </c:pt>
                <c:pt idx="21">
                  <c:v>35</c:v>
                </c:pt>
                <c:pt idx="22">
                  <c:v>28</c:v>
                </c:pt>
                <c:pt idx="23">
                  <c:v>43</c:v>
                </c:pt>
                <c:pt idx="24">
                  <c:v>21</c:v>
                </c:pt>
                <c:pt idx="25">
                  <c:v>28</c:v>
                </c:pt>
                <c:pt idx="26">
                  <c:v>31</c:v>
                </c:pt>
                <c:pt idx="27">
                  <c:v>42</c:v>
                </c:pt>
                <c:pt idx="28">
                  <c:v>53</c:v>
                </c:pt>
                <c:pt idx="29">
                  <c:v>77</c:v>
                </c:pt>
                <c:pt idx="30">
                  <c:v>70</c:v>
                </c:pt>
                <c:pt idx="31">
                  <c:v>83</c:v>
                </c:pt>
                <c:pt idx="32">
                  <c:v>69</c:v>
                </c:pt>
                <c:pt idx="33">
                  <c:v>41</c:v>
                </c:pt>
                <c:pt idx="34">
                  <c:v>42</c:v>
                </c:pt>
                <c:pt idx="35">
                  <c:v>47</c:v>
                </c:pt>
                <c:pt idx="36">
                  <c:v>63</c:v>
                </c:pt>
                <c:pt idx="37">
                  <c:v>40</c:v>
                </c:pt>
                <c:pt idx="38">
                  <c:v>43</c:v>
                </c:pt>
                <c:pt idx="39">
                  <c:v>60</c:v>
                </c:pt>
                <c:pt idx="40">
                  <c:v>81</c:v>
                </c:pt>
                <c:pt idx="41">
                  <c:v>95</c:v>
                </c:pt>
                <c:pt idx="42">
                  <c:v>63</c:v>
                </c:pt>
                <c:pt idx="43">
                  <c:v>87</c:v>
                </c:pt>
                <c:pt idx="44">
                  <c:v>53</c:v>
                </c:pt>
                <c:pt idx="45">
                  <c:v>45</c:v>
                </c:pt>
                <c:pt idx="46">
                  <c:v>36</c:v>
                </c:pt>
                <c:pt idx="47">
                  <c:v>42</c:v>
                </c:pt>
                <c:pt idx="48">
                  <c:v>39</c:v>
                </c:pt>
                <c:pt idx="49">
                  <c:v>39</c:v>
                </c:pt>
                <c:pt idx="50">
                  <c:v>41</c:v>
                </c:pt>
                <c:pt idx="51">
                  <c:v>49</c:v>
                </c:pt>
                <c:pt idx="52">
                  <c:v>74</c:v>
                </c:pt>
                <c:pt idx="53">
                  <c:v>85</c:v>
                </c:pt>
                <c:pt idx="54">
                  <c:v>74</c:v>
                </c:pt>
                <c:pt idx="55">
                  <c:v>78</c:v>
                </c:pt>
                <c:pt idx="56">
                  <c:v>57</c:v>
                </c:pt>
                <c:pt idx="57">
                  <c:v>60</c:v>
                </c:pt>
                <c:pt idx="58">
                  <c:v>36</c:v>
                </c:pt>
              </c:numCache>
            </c:numRef>
          </c:val>
          <c:smooth val="0"/>
          <c:extLst>
            <c:ext xmlns:c16="http://schemas.microsoft.com/office/drawing/2014/chart" uri="{C3380CC4-5D6E-409C-BE32-E72D297353CC}">
              <c16:uniqueId val="{00000002-BDFE-4681-BA49-2A745F937BD0}"/>
            </c:ext>
          </c:extLst>
        </c:ser>
        <c:dLbls>
          <c:showLegendKey val="0"/>
          <c:showVal val="0"/>
          <c:showCatName val="0"/>
          <c:showSerName val="0"/>
          <c:showPercent val="0"/>
          <c:showBubbleSize val="0"/>
        </c:dLbls>
        <c:marker val="1"/>
        <c:smooth val="0"/>
        <c:axId val="121291799"/>
        <c:axId val="121293239"/>
        <c:extLst>
          <c:ext xmlns:c15="http://schemas.microsoft.com/office/drawing/2012/chart" uri="{02D57815-91ED-43cb-92C2-25804820EDAC}">
            <c15:filteredLineSeries>
              <c15:ser>
                <c:idx val="2"/>
                <c:order val="2"/>
                <c:tx>
                  <c:strRef>
                    <c:extLst>
                      <c:ext uri="{02D57815-91ED-43cb-92C2-25804820EDAC}">
                        <c15:formulaRef>
                          <c15:sqref>'BLS Data Series'!$A$8</c15:sqref>
                        </c15:formulaRef>
                      </c:ext>
                    </c:extLst>
                    <c:strCache>
                      <c:ptCount val="1"/>
                      <c:pt idx="0">
                        <c:v>Other Separations</c:v>
                      </c:pt>
                    </c:strCache>
                  </c:strRef>
                </c:tx>
                <c:spPr>
                  <a:ln w="28575" cap="rnd">
                    <a:solidFill>
                      <a:schemeClr val="accent3"/>
                    </a:solidFill>
                    <a:round/>
                  </a:ln>
                  <a:effectLst/>
                </c:spPr>
                <c:marker>
                  <c:symbol val="none"/>
                </c:marker>
                <c:cat>
                  <c:strRef>
                    <c:extLst>
                      <c:ext uri="{02D57815-91ED-43cb-92C2-25804820EDAC}">
                        <c15:formulaRef>
                          <c15:sqref>'BLS Data Series'!$BV$5:$EB$5</c15:sqref>
                        </c15:formulaRef>
                      </c:ext>
                    </c:extLst>
                    <c:strCache>
                      <c:ptCount val="59"/>
                      <c:pt idx="0">
                        <c:v>2019 Jan</c:v>
                      </c:pt>
                      <c:pt idx="1">
                        <c:v>2019 Feb</c:v>
                      </c:pt>
                      <c:pt idx="2">
                        <c:v>2019 Mar</c:v>
                      </c:pt>
                      <c:pt idx="3">
                        <c:v>2019 Apr</c:v>
                      </c:pt>
                      <c:pt idx="4">
                        <c:v>2019 May</c:v>
                      </c:pt>
                      <c:pt idx="5">
                        <c:v>2019 Jun</c:v>
                      </c:pt>
                      <c:pt idx="6">
                        <c:v>2019 Jul</c:v>
                      </c:pt>
                      <c:pt idx="7">
                        <c:v>2019 Aug</c:v>
                      </c:pt>
                      <c:pt idx="8">
                        <c:v>2019 Sep</c:v>
                      </c:pt>
                      <c:pt idx="9">
                        <c:v>2019 Oct</c:v>
                      </c:pt>
                      <c:pt idx="10">
                        <c:v>2019 Nov</c:v>
                      </c:pt>
                      <c:pt idx="11">
                        <c:v>2019 Dec</c:v>
                      </c:pt>
                      <c:pt idx="12">
                        <c:v>2020 Jan</c:v>
                      </c:pt>
                      <c:pt idx="13">
                        <c:v>2020 Feb</c:v>
                      </c:pt>
                      <c:pt idx="14">
                        <c:v>2020 Mar</c:v>
                      </c:pt>
                      <c:pt idx="15">
                        <c:v>2020 Apr</c:v>
                      </c:pt>
                      <c:pt idx="16">
                        <c:v>2020 May</c:v>
                      </c:pt>
                      <c:pt idx="17">
                        <c:v>2020 Jun</c:v>
                      </c:pt>
                      <c:pt idx="18">
                        <c:v>2020 Jul</c:v>
                      </c:pt>
                      <c:pt idx="19">
                        <c:v>2020 Aug</c:v>
                      </c:pt>
                      <c:pt idx="20">
                        <c:v>2020 Sep</c:v>
                      </c:pt>
                      <c:pt idx="21">
                        <c:v>2020 Oct</c:v>
                      </c:pt>
                      <c:pt idx="22">
                        <c:v>2020 Nov</c:v>
                      </c:pt>
                      <c:pt idx="23">
                        <c:v>2020 Dec</c:v>
                      </c:pt>
                      <c:pt idx="24">
                        <c:v>2021 Jan</c:v>
                      </c:pt>
                      <c:pt idx="25">
                        <c:v>2021 Feb</c:v>
                      </c:pt>
                      <c:pt idx="26">
                        <c:v>2021 Mar</c:v>
                      </c:pt>
                      <c:pt idx="27">
                        <c:v>2021 Apr</c:v>
                      </c:pt>
                      <c:pt idx="28">
                        <c:v>2021 May</c:v>
                      </c:pt>
                      <c:pt idx="29">
                        <c:v>2021 Jun</c:v>
                      </c:pt>
                      <c:pt idx="30">
                        <c:v>2021 Jul</c:v>
                      </c:pt>
                      <c:pt idx="31">
                        <c:v>2021 Aug</c:v>
                      </c:pt>
                      <c:pt idx="32">
                        <c:v>2021 Sep</c:v>
                      </c:pt>
                      <c:pt idx="33">
                        <c:v>2021 Oct</c:v>
                      </c:pt>
                      <c:pt idx="34">
                        <c:v>2021 Nov</c:v>
                      </c:pt>
                      <c:pt idx="35">
                        <c:v>2021 Dec</c:v>
                      </c:pt>
                      <c:pt idx="36">
                        <c:v>2022 Jan</c:v>
                      </c:pt>
                      <c:pt idx="37">
                        <c:v>2022 Feb</c:v>
                      </c:pt>
                      <c:pt idx="38">
                        <c:v>2022 Mar</c:v>
                      </c:pt>
                      <c:pt idx="39">
                        <c:v>2022 Apr</c:v>
                      </c:pt>
                      <c:pt idx="40">
                        <c:v>2022 May</c:v>
                      </c:pt>
                      <c:pt idx="41">
                        <c:v>2022 Jun</c:v>
                      </c:pt>
                      <c:pt idx="42">
                        <c:v>2022 Jul</c:v>
                      </c:pt>
                      <c:pt idx="43">
                        <c:v>2022 Aug</c:v>
                      </c:pt>
                      <c:pt idx="44">
                        <c:v>2022 Sep</c:v>
                      </c:pt>
                      <c:pt idx="45">
                        <c:v>2022 Oct</c:v>
                      </c:pt>
                      <c:pt idx="46">
                        <c:v>2022 Nov</c:v>
                      </c:pt>
                      <c:pt idx="47">
                        <c:v>2022 Dec</c:v>
                      </c:pt>
                      <c:pt idx="48">
                        <c:v>2023 Jan</c:v>
                      </c:pt>
                      <c:pt idx="49">
                        <c:v>2023 Feb</c:v>
                      </c:pt>
                      <c:pt idx="50">
                        <c:v>2023 Mar</c:v>
                      </c:pt>
                      <c:pt idx="51">
                        <c:v>2023 Apr</c:v>
                      </c:pt>
                      <c:pt idx="52">
                        <c:v>2023 May</c:v>
                      </c:pt>
                      <c:pt idx="53">
                        <c:v>2023 Jun</c:v>
                      </c:pt>
                      <c:pt idx="54">
                        <c:v>2023 Jul</c:v>
                      </c:pt>
                      <c:pt idx="55">
                        <c:v>2023 Aug</c:v>
                      </c:pt>
                      <c:pt idx="56">
                        <c:v>2023 Sep</c:v>
                      </c:pt>
                      <c:pt idx="57">
                        <c:v>2023 Oct</c:v>
                      </c:pt>
                      <c:pt idx="58">
                        <c:v>2023 Nov</c:v>
                      </c:pt>
                    </c:strCache>
                  </c:strRef>
                </c:cat>
                <c:val>
                  <c:numRef>
                    <c:extLst>
                      <c:ext uri="{02D57815-91ED-43cb-92C2-25804820EDAC}">
                        <c15:formulaRef>
                          <c15:sqref>'BLS Data Series'!$BV$8:$EB$8</c15:sqref>
                        </c15:formulaRef>
                      </c:ext>
                    </c:extLst>
                    <c:numCache>
                      <c:formatCode>#0</c:formatCode>
                      <c:ptCount val="59"/>
                      <c:pt idx="0">
                        <c:v>6</c:v>
                      </c:pt>
                      <c:pt idx="1">
                        <c:v>4</c:v>
                      </c:pt>
                      <c:pt idx="2">
                        <c:v>3</c:v>
                      </c:pt>
                      <c:pt idx="3">
                        <c:v>4</c:v>
                      </c:pt>
                      <c:pt idx="4">
                        <c:v>8</c:v>
                      </c:pt>
                      <c:pt idx="5">
                        <c:v>10</c:v>
                      </c:pt>
                      <c:pt idx="6">
                        <c:v>8</c:v>
                      </c:pt>
                      <c:pt idx="7">
                        <c:v>6</c:v>
                      </c:pt>
                      <c:pt idx="8">
                        <c:v>4</c:v>
                      </c:pt>
                      <c:pt idx="9">
                        <c:v>6</c:v>
                      </c:pt>
                      <c:pt idx="10">
                        <c:v>2</c:v>
                      </c:pt>
                      <c:pt idx="11">
                        <c:v>3</c:v>
                      </c:pt>
                      <c:pt idx="12">
                        <c:v>6</c:v>
                      </c:pt>
                      <c:pt idx="13">
                        <c:v>2</c:v>
                      </c:pt>
                      <c:pt idx="14">
                        <c:v>2</c:v>
                      </c:pt>
                      <c:pt idx="15">
                        <c:v>5</c:v>
                      </c:pt>
                      <c:pt idx="16">
                        <c:v>7</c:v>
                      </c:pt>
                      <c:pt idx="17">
                        <c:v>7</c:v>
                      </c:pt>
                      <c:pt idx="18">
                        <c:v>4</c:v>
                      </c:pt>
                      <c:pt idx="19">
                        <c:v>7</c:v>
                      </c:pt>
                      <c:pt idx="20">
                        <c:v>4</c:v>
                      </c:pt>
                      <c:pt idx="21">
                        <c:v>3</c:v>
                      </c:pt>
                      <c:pt idx="22">
                        <c:v>2</c:v>
                      </c:pt>
                      <c:pt idx="23">
                        <c:v>6</c:v>
                      </c:pt>
                      <c:pt idx="24">
                        <c:v>3</c:v>
                      </c:pt>
                      <c:pt idx="25">
                        <c:v>3</c:v>
                      </c:pt>
                      <c:pt idx="26">
                        <c:v>3</c:v>
                      </c:pt>
                      <c:pt idx="27">
                        <c:v>4</c:v>
                      </c:pt>
                      <c:pt idx="28">
                        <c:v>4</c:v>
                      </c:pt>
                      <c:pt idx="29">
                        <c:v>8</c:v>
                      </c:pt>
                      <c:pt idx="30">
                        <c:v>7</c:v>
                      </c:pt>
                      <c:pt idx="31">
                        <c:v>7</c:v>
                      </c:pt>
                      <c:pt idx="32">
                        <c:v>4</c:v>
                      </c:pt>
                      <c:pt idx="33">
                        <c:v>3</c:v>
                      </c:pt>
                      <c:pt idx="34">
                        <c:v>3</c:v>
                      </c:pt>
                      <c:pt idx="35">
                        <c:v>8</c:v>
                      </c:pt>
                      <c:pt idx="36">
                        <c:v>12</c:v>
                      </c:pt>
                      <c:pt idx="37">
                        <c:v>6</c:v>
                      </c:pt>
                      <c:pt idx="38">
                        <c:v>7</c:v>
                      </c:pt>
                      <c:pt idx="39">
                        <c:v>6</c:v>
                      </c:pt>
                      <c:pt idx="40">
                        <c:v>4</c:v>
                      </c:pt>
                      <c:pt idx="41">
                        <c:v>10</c:v>
                      </c:pt>
                      <c:pt idx="42">
                        <c:v>6</c:v>
                      </c:pt>
                      <c:pt idx="43">
                        <c:v>6</c:v>
                      </c:pt>
                      <c:pt idx="44">
                        <c:v>3</c:v>
                      </c:pt>
                      <c:pt idx="45">
                        <c:v>5</c:v>
                      </c:pt>
                      <c:pt idx="46">
                        <c:v>5</c:v>
                      </c:pt>
                      <c:pt idx="47">
                        <c:v>4</c:v>
                      </c:pt>
                      <c:pt idx="48">
                        <c:v>8</c:v>
                      </c:pt>
                      <c:pt idx="49">
                        <c:v>4</c:v>
                      </c:pt>
                      <c:pt idx="50">
                        <c:v>2</c:v>
                      </c:pt>
                      <c:pt idx="51">
                        <c:v>2</c:v>
                      </c:pt>
                      <c:pt idx="52">
                        <c:v>7</c:v>
                      </c:pt>
                      <c:pt idx="53">
                        <c:v>13</c:v>
                      </c:pt>
                      <c:pt idx="54">
                        <c:v>10</c:v>
                      </c:pt>
                      <c:pt idx="55">
                        <c:v>4</c:v>
                      </c:pt>
                      <c:pt idx="56">
                        <c:v>4</c:v>
                      </c:pt>
                      <c:pt idx="57">
                        <c:v>3</c:v>
                      </c:pt>
                      <c:pt idx="58">
                        <c:v>3</c:v>
                      </c:pt>
                    </c:numCache>
                  </c:numRef>
                </c:val>
                <c:smooth val="0"/>
                <c:extLst>
                  <c:ext xmlns:c16="http://schemas.microsoft.com/office/drawing/2014/chart" uri="{C3380CC4-5D6E-409C-BE32-E72D297353CC}">
                    <c16:uniqueId val="{00000004-BDFE-4681-BA49-2A745F937BD0}"/>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'BLS Data Series'!$A$10</c15:sqref>
                        </c15:formulaRef>
                      </c:ext>
                    </c:extLst>
                    <c:strCache>
                      <c:ptCount val="1"/>
                      <c:pt idx="0">
                        <c:v>Total Separations</c:v>
                      </c:pt>
                    </c:strCache>
                  </c:strRef>
                </c:tx>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'BLS Data Series'!$BV$5:$EB$5</c15:sqref>
                        </c15:formulaRef>
                      </c:ext>
                    </c:extLst>
                    <c:strCache>
                      <c:ptCount val="59"/>
                      <c:pt idx="0">
                        <c:v>2019 Jan</c:v>
                      </c:pt>
                      <c:pt idx="1">
                        <c:v>2019 Feb</c:v>
                      </c:pt>
                      <c:pt idx="2">
                        <c:v>2019 Mar</c:v>
                      </c:pt>
                      <c:pt idx="3">
                        <c:v>2019 Apr</c:v>
                      </c:pt>
                      <c:pt idx="4">
                        <c:v>2019 May</c:v>
                      </c:pt>
                      <c:pt idx="5">
                        <c:v>2019 Jun</c:v>
                      </c:pt>
                      <c:pt idx="6">
                        <c:v>2019 Jul</c:v>
                      </c:pt>
                      <c:pt idx="7">
                        <c:v>2019 Aug</c:v>
                      </c:pt>
                      <c:pt idx="8">
                        <c:v>2019 Sep</c:v>
                      </c:pt>
                      <c:pt idx="9">
                        <c:v>2019 Oct</c:v>
                      </c:pt>
                      <c:pt idx="10">
                        <c:v>2019 Nov</c:v>
                      </c:pt>
                      <c:pt idx="11">
                        <c:v>2019 Dec</c:v>
                      </c:pt>
                      <c:pt idx="12">
                        <c:v>2020 Jan</c:v>
                      </c:pt>
                      <c:pt idx="13">
                        <c:v>2020 Feb</c:v>
                      </c:pt>
                      <c:pt idx="14">
                        <c:v>2020 Mar</c:v>
                      </c:pt>
                      <c:pt idx="15">
                        <c:v>2020 Apr</c:v>
                      </c:pt>
                      <c:pt idx="16">
                        <c:v>2020 May</c:v>
                      </c:pt>
                      <c:pt idx="17">
                        <c:v>2020 Jun</c:v>
                      </c:pt>
                      <c:pt idx="18">
                        <c:v>2020 Jul</c:v>
                      </c:pt>
                      <c:pt idx="19">
                        <c:v>2020 Aug</c:v>
                      </c:pt>
                      <c:pt idx="20">
                        <c:v>2020 Sep</c:v>
                      </c:pt>
                      <c:pt idx="21">
                        <c:v>2020 Oct</c:v>
                      </c:pt>
                      <c:pt idx="22">
                        <c:v>2020 Nov</c:v>
                      </c:pt>
                      <c:pt idx="23">
                        <c:v>2020 Dec</c:v>
                      </c:pt>
                      <c:pt idx="24">
                        <c:v>2021 Jan</c:v>
                      </c:pt>
                      <c:pt idx="25">
                        <c:v>2021 Feb</c:v>
                      </c:pt>
                      <c:pt idx="26">
                        <c:v>2021 Mar</c:v>
                      </c:pt>
                      <c:pt idx="27">
                        <c:v>2021 Apr</c:v>
                      </c:pt>
                      <c:pt idx="28">
                        <c:v>2021 May</c:v>
                      </c:pt>
                      <c:pt idx="29">
                        <c:v>2021 Jun</c:v>
                      </c:pt>
                      <c:pt idx="30">
                        <c:v>2021 Jul</c:v>
                      </c:pt>
                      <c:pt idx="31">
                        <c:v>2021 Aug</c:v>
                      </c:pt>
                      <c:pt idx="32">
                        <c:v>2021 Sep</c:v>
                      </c:pt>
                      <c:pt idx="33">
                        <c:v>2021 Oct</c:v>
                      </c:pt>
                      <c:pt idx="34">
                        <c:v>2021 Nov</c:v>
                      </c:pt>
                      <c:pt idx="35">
                        <c:v>2021 Dec</c:v>
                      </c:pt>
                      <c:pt idx="36">
                        <c:v>2022 Jan</c:v>
                      </c:pt>
                      <c:pt idx="37">
                        <c:v>2022 Feb</c:v>
                      </c:pt>
                      <c:pt idx="38">
                        <c:v>2022 Mar</c:v>
                      </c:pt>
                      <c:pt idx="39">
                        <c:v>2022 Apr</c:v>
                      </c:pt>
                      <c:pt idx="40">
                        <c:v>2022 May</c:v>
                      </c:pt>
                      <c:pt idx="41">
                        <c:v>2022 Jun</c:v>
                      </c:pt>
                      <c:pt idx="42">
                        <c:v>2022 Jul</c:v>
                      </c:pt>
                      <c:pt idx="43">
                        <c:v>2022 Aug</c:v>
                      </c:pt>
                      <c:pt idx="44">
                        <c:v>2022 Sep</c:v>
                      </c:pt>
                      <c:pt idx="45">
                        <c:v>2022 Oct</c:v>
                      </c:pt>
                      <c:pt idx="46">
                        <c:v>2022 Nov</c:v>
                      </c:pt>
                      <c:pt idx="47">
                        <c:v>2022 Dec</c:v>
                      </c:pt>
                      <c:pt idx="48">
                        <c:v>2023 Jan</c:v>
                      </c:pt>
                      <c:pt idx="49">
                        <c:v>2023 Feb</c:v>
                      </c:pt>
                      <c:pt idx="50">
                        <c:v>2023 Mar</c:v>
                      </c:pt>
                      <c:pt idx="51">
                        <c:v>2023 Apr</c:v>
                      </c:pt>
                      <c:pt idx="52">
                        <c:v>2023 May</c:v>
                      </c:pt>
                      <c:pt idx="53">
                        <c:v>2023 Jun</c:v>
                      </c:pt>
                      <c:pt idx="54">
                        <c:v>2023 Jul</c:v>
                      </c:pt>
                      <c:pt idx="55">
                        <c:v>2023 Aug</c:v>
                      </c:pt>
                      <c:pt idx="56">
                        <c:v>2023 Sep</c:v>
                      </c:pt>
                      <c:pt idx="57">
                        <c:v>2023 Oct</c:v>
                      </c:pt>
                      <c:pt idx="58">
                        <c:v>2023 Nov</c:v>
                      </c:pt>
                    </c:strCache>
                  </c:strRef>
                </c:cat>
                <c:val>
                  <c:numRef>
                    <c:extLst xmlns:c15="http://schemas.microsoft.com/office/drawing/2012/chart">
                      <c:ext xmlns:c15="http://schemas.microsoft.com/office/drawing/2012/chart" uri="{02D57815-91ED-43cb-92C2-25804820EDAC}">
                        <c15:formulaRef>
                          <c15:sqref>'BLS Data Series'!$BV$10:$EB$10</c15:sqref>
                        </c15:formulaRef>
                      </c:ext>
                    </c:extLst>
                    <c:numCache>
                      <c:formatCode>#0</c:formatCode>
                      <c:ptCount val="59"/>
                      <c:pt idx="0">
                        <c:v>95</c:v>
                      </c:pt>
                      <c:pt idx="1">
                        <c:v>60</c:v>
                      </c:pt>
                      <c:pt idx="2">
                        <c:v>55</c:v>
                      </c:pt>
                      <c:pt idx="3">
                        <c:v>67</c:v>
                      </c:pt>
                      <c:pt idx="4">
                        <c:v>129</c:v>
                      </c:pt>
                      <c:pt idx="5">
                        <c:v>151</c:v>
                      </c:pt>
                      <c:pt idx="6">
                        <c:v>126</c:v>
                      </c:pt>
                      <c:pt idx="7">
                        <c:v>150</c:v>
                      </c:pt>
                      <c:pt idx="8">
                        <c:v>84</c:v>
                      </c:pt>
                      <c:pt idx="9">
                        <c:v>73</c:v>
                      </c:pt>
                      <c:pt idx="10">
                        <c:v>57</c:v>
                      </c:pt>
                      <c:pt idx="11">
                        <c:v>71</c:v>
                      </c:pt>
                      <c:pt idx="12">
                        <c:v>73</c:v>
                      </c:pt>
                      <c:pt idx="13">
                        <c:v>56</c:v>
                      </c:pt>
                      <c:pt idx="14">
                        <c:v>334</c:v>
                      </c:pt>
                      <c:pt idx="15">
                        <c:v>296</c:v>
                      </c:pt>
                      <c:pt idx="16">
                        <c:v>101</c:v>
                      </c:pt>
                      <c:pt idx="17">
                        <c:v>130</c:v>
                      </c:pt>
                      <c:pt idx="18">
                        <c:v>106</c:v>
                      </c:pt>
                      <c:pt idx="19">
                        <c:v>106</c:v>
                      </c:pt>
                      <c:pt idx="20">
                        <c:v>59</c:v>
                      </c:pt>
                      <c:pt idx="21">
                        <c:v>58</c:v>
                      </c:pt>
                      <c:pt idx="22">
                        <c:v>56</c:v>
                      </c:pt>
                      <c:pt idx="23">
                        <c:v>98</c:v>
                      </c:pt>
                      <c:pt idx="24">
                        <c:v>35</c:v>
                      </c:pt>
                      <c:pt idx="25">
                        <c:v>42</c:v>
                      </c:pt>
                      <c:pt idx="26">
                        <c:v>44</c:v>
                      </c:pt>
                      <c:pt idx="27">
                        <c:v>65</c:v>
                      </c:pt>
                      <c:pt idx="28">
                        <c:v>85</c:v>
                      </c:pt>
                      <c:pt idx="29">
                        <c:v>123</c:v>
                      </c:pt>
                      <c:pt idx="30">
                        <c:v>99</c:v>
                      </c:pt>
                      <c:pt idx="31">
                        <c:v>135</c:v>
                      </c:pt>
                      <c:pt idx="32">
                        <c:v>93</c:v>
                      </c:pt>
                      <c:pt idx="33">
                        <c:v>54</c:v>
                      </c:pt>
                      <c:pt idx="34">
                        <c:v>57</c:v>
                      </c:pt>
                      <c:pt idx="35">
                        <c:v>75</c:v>
                      </c:pt>
                      <c:pt idx="36">
                        <c:v>97</c:v>
                      </c:pt>
                      <c:pt idx="37">
                        <c:v>63</c:v>
                      </c:pt>
                      <c:pt idx="38">
                        <c:v>61</c:v>
                      </c:pt>
                      <c:pt idx="39">
                        <c:v>78</c:v>
                      </c:pt>
                      <c:pt idx="40">
                        <c:v>133</c:v>
                      </c:pt>
                      <c:pt idx="41">
                        <c:v>149</c:v>
                      </c:pt>
                      <c:pt idx="42">
                        <c:v>98</c:v>
                      </c:pt>
                      <c:pt idx="43">
                        <c:v>131</c:v>
                      </c:pt>
                      <c:pt idx="44">
                        <c:v>82</c:v>
                      </c:pt>
                      <c:pt idx="45">
                        <c:v>70</c:v>
                      </c:pt>
                      <c:pt idx="46">
                        <c:v>53</c:v>
                      </c:pt>
                      <c:pt idx="47">
                        <c:v>75</c:v>
                      </c:pt>
                      <c:pt idx="48">
                        <c:v>73</c:v>
                      </c:pt>
                      <c:pt idx="49">
                        <c:v>64</c:v>
                      </c:pt>
                      <c:pt idx="50">
                        <c:v>59</c:v>
                      </c:pt>
                      <c:pt idx="51">
                        <c:v>64</c:v>
                      </c:pt>
                      <c:pt idx="52">
                        <c:v>112</c:v>
                      </c:pt>
                      <c:pt idx="53">
                        <c:v>160</c:v>
                      </c:pt>
                      <c:pt idx="54">
                        <c:v>123</c:v>
                      </c:pt>
                      <c:pt idx="55">
                        <c:v>140</c:v>
                      </c:pt>
                      <c:pt idx="56">
                        <c:v>86</c:v>
                      </c:pt>
                      <c:pt idx="57">
                        <c:v>79</c:v>
                      </c:pt>
                      <c:pt idx="58">
                        <c:v>50</c:v>
                      </c:pt>
                    </c:numCache>
                  </c:numRef>
                </c:val>
                <c:smooth val="0"/>
                <c:extLst xmlns:c15="http://schemas.microsoft.com/office/drawing/2012/chart">
                  <c:ext xmlns:c16="http://schemas.microsoft.com/office/drawing/2014/chart" uri="{C3380CC4-5D6E-409C-BE32-E72D297353CC}">
                    <c16:uniqueId val="{00000005-BDFE-4681-BA49-2A745F937BD0}"/>
                  </c:ext>
                </c:extLst>
              </c15:ser>
            </c15:filteredLineSeries>
          </c:ext>
        </c:extLst>
      </c:lineChart>
      <c:lineChart>
        <c:grouping val="standard"/>
        <c:varyColors val="0"/>
        <c:ser>
          <c:idx val="5"/>
          <c:order val="5"/>
          <c:tx>
            <c:strRef>
              <c:f>'BLS Data Series'!$A$11</c:f>
              <c:strCache>
                <c:ptCount val="1"/>
                <c:pt idx="0">
                  <c:v>Job Openings</c:v>
                </c:pt>
              </c:strCache>
            </c:strRef>
          </c:tx>
          <c:spPr>
            <a:ln w="28575" cap="rnd">
              <a:solidFill>
                <a:schemeClr val="tx1"/>
              </a:solidFill>
              <a:prstDash val="sysDash"/>
              <a:round/>
            </a:ln>
            <a:effectLst/>
          </c:spPr>
          <c:marker>
            <c:symbol val="none"/>
          </c:marker>
          <c:cat>
            <c:strRef>
              <c:f>'BLS Data Series'!$BV$5:$EB$5</c:f>
              <c:strCache>
                <c:ptCount val="59"/>
                <c:pt idx="0">
                  <c:v>2019 Jan</c:v>
                </c:pt>
                <c:pt idx="1">
                  <c:v>2019 Feb</c:v>
                </c:pt>
                <c:pt idx="2">
                  <c:v>2019 Mar</c:v>
                </c:pt>
                <c:pt idx="3">
                  <c:v>2019 Apr</c:v>
                </c:pt>
                <c:pt idx="4">
                  <c:v>2019 May</c:v>
                </c:pt>
                <c:pt idx="5">
                  <c:v>2019 Jun</c:v>
                </c:pt>
                <c:pt idx="6">
                  <c:v>2019 Jul</c:v>
                </c:pt>
                <c:pt idx="7">
                  <c:v>2019 Aug</c:v>
                </c:pt>
                <c:pt idx="8">
                  <c:v>2019 Sep</c:v>
                </c:pt>
                <c:pt idx="9">
                  <c:v>2019 Oct</c:v>
                </c:pt>
                <c:pt idx="10">
                  <c:v>2019 Nov</c:v>
                </c:pt>
                <c:pt idx="11">
                  <c:v>2019 Dec</c:v>
                </c:pt>
                <c:pt idx="12">
                  <c:v>2020 Jan</c:v>
                </c:pt>
                <c:pt idx="13">
                  <c:v>2020 Feb</c:v>
                </c:pt>
                <c:pt idx="14">
                  <c:v>2020 Mar</c:v>
                </c:pt>
                <c:pt idx="15">
                  <c:v>2020 Apr</c:v>
                </c:pt>
                <c:pt idx="16">
                  <c:v>2020 May</c:v>
                </c:pt>
                <c:pt idx="17">
                  <c:v>2020 Jun</c:v>
                </c:pt>
                <c:pt idx="18">
                  <c:v>2020 Jul</c:v>
                </c:pt>
                <c:pt idx="19">
                  <c:v>2020 Aug</c:v>
                </c:pt>
                <c:pt idx="20">
                  <c:v>2020 Sep</c:v>
                </c:pt>
                <c:pt idx="21">
                  <c:v>2020 Oct</c:v>
                </c:pt>
                <c:pt idx="22">
                  <c:v>2020 Nov</c:v>
                </c:pt>
                <c:pt idx="23">
                  <c:v>2020 Dec</c:v>
                </c:pt>
                <c:pt idx="24">
                  <c:v>2021 Jan</c:v>
                </c:pt>
                <c:pt idx="25">
                  <c:v>2021 Feb</c:v>
                </c:pt>
                <c:pt idx="26">
                  <c:v>2021 Mar</c:v>
                </c:pt>
                <c:pt idx="27">
                  <c:v>2021 Apr</c:v>
                </c:pt>
                <c:pt idx="28">
                  <c:v>2021 May</c:v>
                </c:pt>
                <c:pt idx="29">
                  <c:v>2021 Jun</c:v>
                </c:pt>
                <c:pt idx="30">
                  <c:v>2021 Jul</c:v>
                </c:pt>
                <c:pt idx="31">
                  <c:v>2021 Aug</c:v>
                </c:pt>
                <c:pt idx="32">
                  <c:v>2021 Sep</c:v>
                </c:pt>
                <c:pt idx="33">
                  <c:v>2021 Oct</c:v>
                </c:pt>
                <c:pt idx="34">
                  <c:v>2021 Nov</c:v>
                </c:pt>
                <c:pt idx="35">
                  <c:v>2021 Dec</c:v>
                </c:pt>
                <c:pt idx="36">
                  <c:v>2022 Jan</c:v>
                </c:pt>
                <c:pt idx="37">
                  <c:v>2022 Feb</c:v>
                </c:pt>
                <c:pt idx="38">
                  <c:v>2022 Mar</c:v>
                </c:pt>
                <c:pt idx="39">
                  <c:v>2022 Apr</c:v>
                </c:pt>
                <c:pt idx="40">
                  <c:v>2022 May</c:v>
                </c:pt>
                <c:pt idx="41">
                  <c:v>2022 Jun</c:v>
                </c:pt>
                <c:pt idx="42">
                  <c:v>2022 Jul</c:v>
                </c:pt>
                <c:pt idx="43">
                  <c:v>2022 Aug</c:v>
                </c:pt>
                <c:pt idx="44">
                  <c:v>2022 Sep</c:v>
                </c:pt>
                <c:pt idx="45">
                  <c:v>2022 Oct</c:v>
                </c:pt>
                <c:pt idx="46">
                  <c:v>2022 Nov</c:v>
                </c:pt>
                <c:pt idx="47">
                  <c:v>2022 Dec</c:v>
                </c:pt>
                <c:pt idx="48">
                  <c:v>2023 Jan</c:v>
                </c:pt>
                <c:pt idx="49">
                  <c:v>2023 Feb</c:v>
                </c:pt>
                <c:pt idx="50">
                  <c:v>2023 Mar</c:v>
                </c:pt>
                <c:pt idx="51">
                  <c:v>2023 Apr</c:v>
                </c:pt>
                <c:pt idx="52">
                  <c:v>2023 May</c:v>
                </c:pt>
                <c:pt idx="53">
                  <c:v>2023 Jun</c:v>
                </c:pt>
                <c:pt idx="54">
                  <c:v>2023 Jul</c:v>
                </c:pt>
                <c:pt idx="55">
                  <c:v>2023 Aug</c:v>
                </c:pt>
                <c:pt idx="56">
                  <c:v>2023 Sep</c:v>
                </c:pt>
                <c:pt idx="57">
                  <c:v>2023 Oct</c:v>
                </c:pt>
                <c:pt idx="58">
                  <c:v>2023 Nov</c:v>
                </c:pt>
              </c:strCache>
            </c:strRef>
          </c:cat>
          <c:val>
            <c:numRef>
              <c:f>'BLS Data Series'!$BV$11:$EB$11</c:f>
              <c:numCache>
                <c:formatCode>General</c:formatCode>
                <c:ptCount val="59"/>
                <c:pt idx="29">
                  <c:v>727</c:v>
                </c:pt>
                <c:pt idx="30">
                  <c:v>193</c:v>
                </c:pt>
                <c:pt idx="31">
                  <c:v>701</c:v>
                </c:pt>
                <c:pt idx="32">
                  <c:v>662</c:v>
                </c:pt>
                <c:pt idx="33">
                  <c:v>688</c:v>
                </c:pt>
                <c:pt idx="34">
                  <c:v>584</c:v>
                </c:pt>
                <c:pt idx="35">
                  <c:v>593</c:v>
                </c:pt>
                <c:pt idx="36">
                  <c:v>510</c:v>
                </c:pt>
                <c:pt idx="37">
                  <c:v>530</c:v>
                </c:pt>
                <c:pt idx="38">
                  <c:v>545</c:v>
                </c:pt>
                <c:pt idx="39">
                  <c:v>747</c:v>
                </c:pt>
                <c:pt idx="40">
                  <c:v>688</c:v>
                </c:pt>
                <c:pt idx="41">
                  <c:v>746</c:v>
                </c:pt>
                <c:pt idx="42">
                  <c:v>731</c:v>
                </c:pt>
                <c:pt idx="43">
                  <c:v>694</c:v>
                </c:pt>
                <c:pt idx="44">
                  <c:v>530</c:v>
                </c:pt>
                <c:pt idx="45">
                  <c:v>472</c:v>
                </c:pt>
                <c:pt idx="46">
                  <c:v>451</c:v>
                </c:pt>
                <c:pt idx="47">
                  <c:v>497</c:v>
                </c:pt>
                <c:pt idx="48">
                  <c:v>465</c:v>
                </c:pt>
                <c:pt idx="49">
                  <c:v>509</c:v>
                </c:pt>
                <c:pt idx="50">
                  <c:v>659</c:v>
                </c:pt>
                <c:pt idx="51">
                  <c:v>1048</c:v>
                </c:pt>
                <c:pt idx="52">
                  <c:v>1015</c:v>
                </c:pt>
                <c:pt idx="53">
                  <c:v>1013</c:v>
                </c:pt>
                <c:pt idx="54">
                  <c:v>1046</c:v>
                </c:pt>
                <c:pt idx="55">
                  <c:v>938</c:v>
                </c:pt>
                <c:pt idx="56">
                  <c:v>830</c:v>
                </c:pt>
                <c:pt idx="57">
                  <c:v>833</c:v>
                </c:pt>
                <c:pt idx="58">
                  <c:v>909</c:v>
                </c:pt>
              </c:numCache>
            </c:numRef>
          </c:val>
          <c:smooth val="0"/>
          <c:extLst>
            <c:ext xmlns:c16="http://schemas.microsoft.com/office/drawing/2014/chart" uri="{C3380CC4-5D6E-409C-BE32-E72D297353CC}">
              <c16:uniqueId val="{00000003-BDFE-4681-BA49-2A745F937BD0}"/>
            </c:ext>
          </c:extLst>
        </c:ser>
        <c:dLbls>
          <c:showLegendKey val="0"/>
          <c:showVal val="0"/>
          <c:showCatName val="0"/>
          <c:showSerName val="0"/>
          <c:showPercent val="0"/>
          <c:showBubbleSize val="0"/>
        </c:dLbls>
        <c:marker val="1"/>
        <c:smooth val="0"/>
        <c:axId val="706415488"/>
        <c:axId val="706412968"/>
        <c:extLst>
          <c:ext xmlns:c15="http://schemas.microsoft.com/office/drawing/2012/chart" uri="{02D57815-91ED-43cb-92C2-25804820EDAC}">
            <c15:filteredLineSeries>
              <c15:ser>
                <c:idx val="6"/>
                <c:order val="6"/>
                <c:tx>
                  <c:strRef>
                    <c:extLst>
                      <c:ext uri="{02D57815-91ED-43cb-92C2-25804820EDAC}">
                        <c15:formulaRef>
                          <c15:sqref>'BLS Data Series'!$A$12</c15:sqref>
                        </c15:formulaRef>
                      </c:ext>
                    </c:extLst>
                    <c:strCache>
                      <c:ptCount val="1"/>
                      <c:pt idx="0">
                        <c:v>Size Weighted Openings</c:v>
                      </c:pt>
                    </c:strCache>
                  </c:strRef>
                </c:tx>
                <c:spPr>
                  <a:ln w="28575" cap="rnd">
                    <a:solidFill>
                      <a:schemeClr val="tx1"/>
                    </a:solidFill>
                    <a:prstDash val="sysDot"/>
                    <a:round/>
                  </a:ln>
                  <a:effectLst/>
                </c:spPr>
                <c:marker>
                  <c:symbol val="none"/>
                </c:marker>
                <c:cat>
                  <c:strRef>
                    <c:extLst>
                      <c:ext uri="{02D57815-91ED-43cb-92C2-25804820EDAC}">
                        <c15:formulaRef>
                          <c15:sqref>'BLS Data Series'!$BV$5:$EB$5</c15:sqref>
                        </c15:formulaRef>
                      </c:ext>
                    </c:extLst>
                    <c:strCache>
                      <c:ptCount val="59"/>
                      <c:pt idx="0">
                        <c:v>2019 Jan</c:v>
                      </c:pt>
                      <c:pt idx="1">
                        <c:v>2019 Feb</c:v>
                      </c:pt>
                      <c:pt idx="2">
                        <c:v>2019 Mar</c:v>
                      </c:pt>
                      <c:pt idx="3">
                        <c:v>2019 Apr</c:v>
                      </c:pt>
                      <c:pt idx="4">
                        <c:v>2019 May</c:v>
                      </c:pt>
                      <c:pt idx="5">
                        <c:v>2019 Jun</c:v>
                      </c:pt>
                      <c:pt idx="6">
                        <c:v>2019 Jul</c:v>
                      </c:pt>
                      <c:pt idx="7">
                        <c:v>2019 Aug</c:v>
                      </c:pt>
                      <c:pt idx="8">
                        <c:v>2019 Sep</c:v>
                      </c:pt>
                      <c:pt idx="9">
                        <c:v>2019 Oct</c:v>
                      </c:pt>
                      <c:pt idx="10">
                        <c:v>2019 Nov</c:v>
                      </c:pt>
                      <c:pt idx="11">
                        <c:v>2019 Dec</c:v>
                      </c:pt>
                      <c:pt idx="12">
                        <c:v>2020 Jan</c:v>
                      </c:pt>
                      <c:pt idx="13">
                        <c:v>2020 Feb</c:v>
                      </c:pt>
                      <c:pt idx="14">
                        <c:v>2020 Mar</c:v>
                      </c:pt>
                      <c:pt idx="15">
                        <c:v>2020 Apr</c:v>
                      </c:pt>
                      <c:pt idx="16">
                        <c:v>2020 May</c:v>
                      </c:pt>
                      <c:pt idx="17">
                        <c:v>2020 Jun</c:v>
                      </c:pt>
                      <c:pt idx="18">
                        <c:v>2020 Jul</c:v>
                      </c:pt>
                      <c:pt idx="19">
                        <c:v>2020 Aug</c:v>
                      </c:pt>
                      <c:pt idx="20">
                        <c:v>2020 Sep</c:v>
                      </c:pt>
                      <c:pt idx="21">
                        <c:v>2020 Oct</c:v>
                      </c:pt>
                      <c:pt idx="22">
                        <c:v>2020 Nov</c:v>
                      </c:pt>
                      <c:pt idx="23">
                        <c:v>2020 Dec</c:v>
                      </c:pt>
                      <c:pt idx="24">
                        <c:v>2021 Jan</c:v>
                      </c:pt>
                      <c:pt idx="25">
                        <c:v>2021 Feb</c:v>
                      </c:pt>
                      <c:pt idx="26">
                        <c:v>2021 Mar</c:v>
                      </c:pt>
                      <c:pt idx="27">
                        <c:v>2021 Apr</c:v>
                      </c:pt>
                      <c:pt idx="28">
                        <c:v>2021 May</c:v>
                      </c:pt>
                      <c:pt idx="29">
                        <c:v>2021 Jun</c:v>
                      </c:pt>
                      <c:pt idx="30">
                        <c:v>2021 Jul</c:v>
                      </c:pt>
                      <c:pt idx="31">
                        <c:v>2021 Aug</c:v>
                      </c:pt>
                      <c:pt idx="32">
                        <c:v>2021 Sep</c:v>
                      </c:pt>
                      <c:pt idx="33">
                        <c:v>2021 Oct</c:v>
                      </c:pt>
                      <c:pt idx="34">
                        <c:v>2021 Nov</c:v>
                      </c:pt>
                      <c:pt idx="35">
                        <c:v>2021 Dec</c:v>
                      </c:pt>
                      <c:pt idx="36">
                        <c:v>2022 Jan</c:v>
                      </c:pt>
                      <c:pt idx="37">
                        <c:v>2022 Feb</c:v>
                      </c:pt>
                      <c:pt idx="38">
                        <c:v>2022 Mar</c:v>
                      </c:pt>
                      <c:pt idx="39">
                        <c:v>2022 Apr</c:v>
                      </c:pt>
                      <c:pt idx="40">
                        <c:v>2022 May</c:v>
                      </c:pt>
                      <c:pt idx="41">
                        <c:v>2022 Jun</c:v>
                      </c:pt>
                      <c:pt idx="42">
                        <c:v>2022 Jul</c:v>
                      </c:pt>
                      <c:pt idx="43">
                        <c:v>2022 Aug</c:v>
                      </c:pt>
                      <c:pt idx="44">
                        <c:v>2022 Sep</c:v>
                      </c:pt>
                      <c:pt idx="45">
                        <c:v>2022 Oct</c:v>
                      </c:pt>
                      <c:pt idx="46">
                        <c:v>2022 Nov</c:v>
                      </c:pt>
                      <c:pt idx="47">
                        <c:v>2022 Dec</c:v>
                      </c:pt>
                      <c:pt idx="48">
                        <c:v>2023 Jan</c:v>
                      </c:pt>
                      <c:pt idx="49">
                        <c:v>2023 Feb</c:v>
                      </c:pt>
                      <c:pt idx="50">
                        <c:v>2023 Mar</c:v>
                      </c:pt>
                      <c:pt idx="51">
                        <c:v>2023 Apr</c:v>
                      </c:pt>
                      <c:pt idx="52">
                        <c:v>2023 May</c:v>
                      </c:pt>
                      <c:pt idx="53">
                        <c:v>2023 Jun</c:v>
                      </c:pt>
                      <c:pt idx="54">
                        <c:v>2023 Jul</c:v>
                      </c:pt>
                      <c:pt idx="55">
                        <c:v>2023 Aug</c:v>
                      </c:pt>
                      <c:pt idx="56">
                        <c:v>2023 Sep</c:v>
                      </c:pt>
                      <c:pt idx="57">
                        <c:v>2023 Oct</c:v>
                      </c:pt>
                      <c:pt idx="58">
                        <c:v>2023 Nov</c:v>
                      </c:pt>
                    </c:strCache>
                  </c:strRef>
                </c:cat>
                <c:val>
                  <c:numRef>
                    <c:extLst>
                      <c:ext uri="{02D57815-91ED-43cb-92C2-25804820EDAC}">
                        <c15:formulaRef>
                          <c15:sqref>'BLS Data Series'!$BV$12:$EB$12</c15:sqref>
                        </c15:formulaRef>
                      </c:ext>
                    </c:extLst>
                    <c:numCache>
                      <c:formatCode>General</c:formatCode>
                      <c:ptCount val="59"/>
                      <c:pt idx="29">
                        <c:v>1835.39</c:v>
                      </c:pt>
                      <c:pt idx="30">
                        <c:v>597.69000000000005</c:v>
                      </c:pt>
                      <c:pt idx="31">
                        <c:v>1588</c:v>
                      </c:pt>
                      <c:pt idx="32">
                        <c:v>1485.06</c:v>
                      </c:pt>
                      <c:pt idx="33">
                        <c:v>1631.12</c:v>
                      </c:pt>
                      <c:pt idx="34">
                        <c:v>1430.64</c:v>
                      </c:pt>
                      <c:pt idx="35">
                        <c:v>1495.28</c:v>
                      </c:pt>
                      <c:pt idx="36">
                        <c:v>1366.07</c:v>
                      </c:pt>
                      <c:pt idx="37">
                        <c:v>1316.42</c:v>
                      </c:pt>
                      <c:pt idx="38">
                        <c:v>1392.87</c:v>
                      </c:pt>
                      <c:pt idx="39">
                        <c:v>2011.43</c:v>
                      </c:pt>
                      <c:pt idx="40">
                        <c:v>1669.43</c:v>
                      </c:pt>
                      <c:pt idx="41">
                        <c:v>1778.67</c:v>
                      </c:pt>
                      <c:pt idx="42">
                        <c:v>1767.09</c:v>
                      </c:pt>
                      <c:pt idx="43">
                        <c:v>1709.1</c:v>
                      </c:pt>
                      <c:pt idx="44">
                        <c:v>1406.59</c:v>
                      </c:pt>
                      <c:pt idx="45">
                        <c:v>1308.04</c:v>
                      </c:pt>
                      <c:pt idx="46">
                        <c:v>1250.68</c:v>
                      </c:pt>
                      <c:pt idx="47">
                        <c:v>1290.6300000000001</c:v>
                      </c:pt>
                      <c:pt idx="48">
                        <c:v>1340.7</c:v>
                      </c:pt>
                      <c:pt idx="49">
                        <c:v>1344.99</c:v>
                      </c:pt>
                      <c:pt idx="50">
                        <c:v>1667.31</c:v>
                      </c:pt>
                      <c:pt idx="51">
                        <c:v>2406.61</c:v>
                      </c:pt>
                      <c:pt idx="52">
                        <c:v>2374.4899999999998</c:v>
                      </c:pt>
                      <c:pt idx="53">
                        <c:v>2430.58</c:v>
                      </c:pt>
                      <c:pt idx="54">
                        <c:v>2416.23</c:v>
                      </c:pt>
                      <c:pt idx="55">
                        <c:v>2194.4499999999998</c:v>
                      </c:pt>
                      <c:pt idx="56">
                        <c:v>1972.67</c:v>
                      </c:pt>
                      <c:pt idx="57">
                        <c:v>1886</c:v>
                      </c:pt>
                      <c:pt idx="58">
                        <c:v>2035.46</c:v>
                      </c:pt>
                    </c:numCache>
                  </c:numRef>
                </c:val>
                <c:smooth val="0"/>
                <c:extLst>
                  <c:ext xmlns:c16="http://schemas.microsoft.com/office/drawing/2014/chart" uri="{C3380CC4-5D6E-409C-BE32-E72D297353CC}">
                    <c16:uniqueId val="{00000006-BDFE-4681-BA49-2A745F937BD0}"/>
                  </c:ext>
                </c:extLst>
              </c15:ser>
            </c15:filteredLineSeries>
          </c:ext>
        </c:extLst>
      </c:lineChart>
      <c:catAx>
        <c:axId val="121291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293239"/>
        <c:crosses val="autoZero"/>
        <c:auto val="1"/>
        <c:lblAlgn val="ctr"/>
        <c:lblOffset val="100"/>
        <c:noMultiLvlLbl val="0"/>
      </c:catAx>
      <c:valAx>
        <c:axId val="121293239"/>
        <c:scaling>
          <c:orientation val="minMax"/>
          <c:max val="3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291799"/>
        <c:crosses val="autoZero"/>
        <c:crossBetween val="between"/>
      </c:valAx>
      <c:valAx>
        <c:axId val="706412968"/>
        <c:scaling>
          <c:orientation val="minMax"/>
          <c:max val="2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6415488"/>
        <c:crosses val="max"/>
        <c:crossBetween val="between"/>
      </c:valAx>
      <c:catAx>
        <c:axId val="706415488"/>
        <c:scaling>
          <c:orientation val="minMax"/>
        </c:scaling>
        <c:delete val="1"/>
        <c:axPos val="b"/>
        <c:numFmt formatCode="General" sourceLinked="1"/>
        <c:majorTickMark val="out"/>
        <c:minorTickMark val="none"/>
        <c:tickLblPos val="nextTo"/>
        <c:crossAx val="70641296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NeueHaasGroteskText Std" panose="020B0504020202020204" pitchFamily="34" charset="0"/>
              </a:rPr>
              <a:t>4/24/2024</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NeueHaasGroteskText Std" panose="020B0504020202020204" pitchFamily="34" charset="0"/>
              </a:defRPr>
            </a:lvl1pPr>
          </a:lstStyle>
          <a:p>
            <a:fld id="{A50CD39D-89B0-4C68-805A-35C75A7C20C8}" type="datetimeFigureOut">
              <a:rPr lang="en-US" smtClean="0"/>
              <a:pPr/>
              <a:t>4/24/2024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JobHistory</a:t>
            </a:r>
            <a:r>
              <a:rPr lang="en-US" dirty="0"/>
              <a:t> table released in October, opportunity to answer some of the questions that have been lingering.  What kind of coverage is there? Does the time series align with other sources? How far would I trust this data? </a:t>
            </a:r>
          </a:p>
          <a:p>
            <a:r>
              <a:rPr lang="en-US" dirty="0"/>
              <a:t>Two approaches – top level and detailed industry comparison</a:t>
            </a:r>
          </a:p>
        </p:txBody>
      </p:sp>
      <p:sp>
        <p:nvSpPr>
          <p:cNvPr id="4" name="Slide Number Placeholder 3"/>
          <p:cNvSpPr>
            <a:spLocks noGrp="1"/>
          </p:cNvSpPr>
          <p:nvPr>
            <p:ph type="sldNum" sz="quarter" idx="5"/>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386572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4016091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Decline in IT jobs is consistent with news reports and out of line with trends in other occupations</a:t>
            </a:r>
          </a:p>
          <a:p>
            <a:r>
              <a:rPr lang="en-US" dirty="0"/>
              <a:t>Persistent hiring difficulties in Health Care is consistent with news reports</a:t>
            </a:r>
          </a:p>
          <a:p>
            <a:r>
              <a:rPr lang="en-US" dirty="0"/>
              <a:t>Excessive IT representation is pulling the total down</a:t>
            </a:r>
          </a:p>
          <a:p>
            <a:r>
              <a:rPr lang="en-US" dirty="0"/>
              <a:t>NEXT QUESTION: To weight them in a way that gives a more coherent total, we need to know what the coverage looks like</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2097758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816562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JOLTS encompasses all of educational services, not just schools (2/3)</a:t>
            </a:r>
          </a:p>
          <a:p>
            <a:r>
              <a:rPr lang="en-US" dirty="0" err="1"/>
              <a:t>Jobhistory</a:t>
            </a:r>
            <a:r>
              <a:rPr lang="en-US" dirty="0"/>
              <a:t> series starts a bit late, but initial increase is consistent with JOLTS, if a little delayed</a:t>
            </a:r>
          </a:p>
          <a:p>
            <a:r>
              <a:rPr lang="en-US" dirty="0"/>
              <a:t>Seasonal increase in the summer months of QUITS and LAYOFFS, </a:t>
            </a:r>
            <a:r>
              <a:rPr lang="en-US" dirty="0" err="1"/>
              <a:t>Jobhistory</a:t>
            </a:r>
            <a:r>
              <a:rPr lang="en-US" dirty="0"/>
              <a:t> reflects that pattern</a:t>
            </a:r>
          </a:p>
          <a:p>
            <a:r>
              <a:rPr lang="en-US" dirty="0"/>
              <a:t>Continuing increase in 2023 could be a local variation (anecdotal evidence of staffing shortages)</a:t>
            </a:r>
          </a:p>
        </p:txBody>
      </p:sp>
      <p:sp>
        <p:nvSpPr>
          <p:cNvPr id="4" name="Slide Number Placeholder 3"/>
          <p:cNvSpPr>
            <a:spLocks noGrp="1"/>
          </p:cNvSpPr>
          <p:nvPr>
            <p:ph type="sldNum" sz="quarter" idx="5"/>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2763867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t>4/24/2024</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12192000" cy="121919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black">
          <a:xfrm>
            <a:off x="838200" y="6356350"/>
            <a:ext cx="1358590" cy="365125"/>
          </a:xfrm>
        </p:spPr>
        <p:txBody>
          <a:bodyPr/>
          <a:lstStyle/>
          <a:p>
            <a:fld id="{66C283A4-7960-4BFD-B3A5-A2CC5BB2A473}" type="datetime1">
              <a:rPr lang="en-US" smtClean="0"/>
              <a:t>4/24/2024</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4/24/2024</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4/24/2024</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4/24/2024</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4/24/2024</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4/24/2024</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bwMode="black">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bwMode="gray">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4/24/2024</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936DB2D6-5DF4-4264-A4A1-7D3EAF38D255}" type="datetime1">
              <a:rPr lang="en-US" smtClean="0"/>
              <a:t>4/24/2024</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t>4/24/2024</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1" name="Picture 10"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114897" y="1159173"/>
            <a:ext cx="5962206" cy="1985414"/>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936DB2D6-5DF4-4264-A4A1-7D3EAF38D255}" type="datetime1">
              <a:rPr lang="en-US" smtClean="0"/>
              <a:t>4/24/2024</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4B4EEDC6-36CA-4209-B482-2ED76AA0BF08}" type="datetime1">
              <a:rPr lang="en-US" smtClean="0"/>
              <a:t>4/24/2024</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3"/>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3" name="Picture Placeholder 2"/>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7" name="Picture Placeholder 2"/>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8DC79626-CE5A-4834-975C-E7305BA2E281}" type="datetime1">
              <a:rPr lang="en-US" smtClean="0"/>
              <a:t>4/24/2024</a:t>
            </a:fld>
            <a:endParaRPr lang="en-US" dirty="0"/>
          </a:p>
        </p:txBody>
      </p:sp>
      <p:sp>
        <p:nvSpPr>
          <p:cNvPr id="2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3" name="Picture Placeholder 2"/>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8" name="Picture Placeholder 2"/>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bwMode="black"/>
        <p:txBody>
          <a:bodyPr/>
          <a:lstStyle/>
          <a:p>
            <a:fld id="{1815FB38-58F3-410A-8DA4-4B706967601F}" type="datetime1">
              <a:rPr lang="en-US" smtClean="0"/>
              <a:t>4/24/2024</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12192000" cy="123644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7F519661-29C3-4FE0-9FC3-375A85A42C46}" type="datetime1">
              <a:rPr lang="en-US" smtClean="0"/>
              <a:t>4/24/2024</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bwMode="gray">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bwMode="gray">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bwMode="black"/>
        <p:txBody>
          <a:bodyPr/>
          <a:lstStyle/>
          <a:p>
            <a:fld id="{0366E0EA-2D80-452F-9963-33FA7A36BC09}" type="datetime1">
              <a:rPr lang="en-US" smtClean="0"/>
              <a:t>4/24/2024</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8"/>
          </a:xfrm>
        </p:spPr>
        <p:txBody>
          <a:bodyPr/>
          <a:lstStyle/>
          <a:p>
            <a:r>
              <a:rPr lang="en-US"/>
              <a:t>Click icon to add picture</a:t>
            </a:r>
          </a:p>
        </p:txBody>
      </p:sp>
      <p:sp>
        <p:nvSpPr>
          <p:cNvPr id="9" name="Title 1"/>
          <p:cNvSpPr>
            <a:spLocks noGrp="1"/>
          </p:cNvSpPr>
          <p:nvPr>
            <p:ph type="title" hasCustomPrompt="1"/>
          </p:nvPr>
        </p:nvSpPr>
        <p:spPr bwMode="auto">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gray">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auto">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bwMode="gray">
          <a:xfrm>
            <a:off x="2032000" y="2233262"/>
            <a:ext cx="8128000" cy="2966751"/>
          </a:xfrm>
        </p:spPr>
        <p:txBody>
          <a:bodyPr/>
          <a:lstStyle/>
          <a:p>
            <a:endParaRPr lang="en-US"/>
          </a:p>
        </p:txBody>
      </p:sp>
      <p:sp>
        <p:nvSpPr>
          <p:cNvPr id="8" name="Date Placeholder 4"/>
          <p:cNvSpPr>
            <a:spLocks noGrp="1"/>
          </p:cNvSpPr>
          <p:nvPr>
            <p:ph type="dt" sz="half" idx="11"/>
          </p:nvPr>
        </p:nvSpPr>
        <p:spPr bwMode="black">
          <a:xfrm>
            <a:off x="838200" y="6356350"/>
            <a:ext cx="1358590" cy="365125"/>
          </a:xfrm>
        </p:spPr>
        <p:txBody>
          <a:bodyPr/>
          <a:lstStyle/>
          <a:p>
            <a:fld id="{06B78D62-7A3F-4136-9CF2-CB03510DA06A}" type="datetime1">
              <a:rPr lang="en-US" smtClean="0"/>
              <a:t>4/24/2024</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10" name="Picture 9"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7806" y="5715387"/>
            <a:ext cx="3234329" cy="1077031"/>
          </a:xfrm>
          <a:prstGeom prst="rect">
            <a:avLst/>
          </a:prstGeom>
        </p:spPr>
      </p:pic>
      <p:sp>
        <p:nvSpPr>
          <p:cNvPr id="9" name="Footer Placeholder 4"/>
          <p:cNvSpPr>
            <a:spLocks noGrp="1"/>
          </p:cNvSpPr>
          <p:nvPr>
            <p:ph type="ftr" sz="quarter" idx="3"/>
          </p:nvPr>
        </p:nvSpPr>
        <p:spPr bwMode="black">
          <a:xfrm>
            <a:off x="6253560" y="6138332"/>
            <a:ext cx="5587647" cy="365125"/>
          </a:xfrm>
          <a:prstGeom prst="rect">
            <a:avLst/>
          </a:prstGeom>
        </p:spPr>
        <p:txBody>
          <a:bodyPr anchor="b"/>
          <a:lstStyle>
            <a:lvl1pPr algn="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Picture Placeholder 5"/>
          <p:cNvSpPr>
            <a:spLocks noGrp="1"/>
          </p:cNvSpPr>
          <p:nvPr>
            <p:ph type="pic" sz="quarter" idx="17"/>
          </p:nvPr>
        </p:nvSpPr>
        <p:spPr bwMode="gray">
          <a:xfrm>
            <a:off x="0" y="0"/>
            <a:ext cx="12192000" cy="3380732"/>
          </a:xfrm>
        </p:spPr>
        <p:txBody>
          <a:bodyPr/>
          <a:lstStyle/>
          <a:p>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bwMode="gray">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4/24/2024</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4/24/2024</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bwMode="white">
          <a:xfrm>
            <a:off x="838200" y="6356350"/>
            <a:ext cx="1358590" cy="365125"/>
          </a:xfrm>
        </p:spPr>
        <p:txBody>
          <a:bodyPr/>
          <a:lstStyle/>
          <a:p>
            <a:fld id="{5CAE31FF-A086-40D5-909F-A9E138181237}" type="datetime1">
              <a:rPr lang="en-US" smtClean="0"/>
              <a:t>4/24/2024</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bwMode="white">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bwMode="black">
          <a:xfrm>
            <a:off x="838200" y="6356350"/>
            <a:ext cx="1358590" cy="365125"/>
          </a:xfrm>
        </p:spPr>
        <p:txBody>
          <a:bodyPr/>
          <a:lstStyle/>
          <a:p>
            <a:fld id="{5D76A200-3168-4D33-A718-3974884CE863}" type="datetime1">
              <a:rPr lang="en-US" smtClean="0"/>
              <a:t>4/24/2024</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1" name="Slide Number Placeholder 6"/>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bwMode="black">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4/24/2024</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4/24/2024</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4/24/2024</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4/24/2024</a:t>
            </a:fld>
            <a:endParaRPr lang="en-US" dirty="0"/>
          </a:p>
        </p:txBody>
      </p:sp>
      <p:sp>
        <p:nvSpPr>
          <p:cNvPr id="18"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bwMode="gray">
          <a:xfrm>
            <a:off x="838200" y="1335088"/>
            <a:ext cx="10515600" cy="4841875"/>
          </a:xfrm>
        </p:spPr>
        <p:txBody>
          <a:bodyPr/>
          <a:lstStyle/>
          <a:p>
            <a:endParaRPr lang="en-US"/>
          </a:p>
        </p:txBody>
      </p:sp>
      <p:sp>
        <p:nvSpPr>
          <p:cNvPr id="4" name="Date Placeholder 3"/>
          <p:cNvSpPr>
            <a:spLocks noGrp="1"/>
          </p:cNvSpPr>
          <p:nvPr>
            <p:ph type="dt" sz="half" idx="10"/>
          </p:nvPr>
        </p:nvSpPr>
        <p:spPr bwMode="black"/>
        <p:txBody>
          <a:bodyPr/>
          <a:lstStyle/>
          <a:p>
            <a:fld id="{9A198C9B-0587-4A1E-9E03-E4C9FE222F08}" type="datetime1">
              <a:rPr lang="en-US" smtClean="0"/>
              <a:t>4/24/2024</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endParaRPr lang="en-US" dirty="0"/>
          </a:p>
        </p:txBody>
      </p:sp>
      <p:sp>
        <p:nvSpPr>
          <p:cNvPr id="2" name="Title 1"/>
          <p:cNvSpPr>
            <a:spLocks noGrp="1"/>
          </p:cNvSpPr>
          <p:nvPr>
            <p:ph type="title" hasCustomPrompt="1"/>
          </p:nvPr>
        </p:nvSpPr>
        <p:spPr bwMode="auto">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endParaRPr lang="en-US" dirty="0"/>
          </a:p>
        </p:txBody>
      </p:sp>
      <p:sp>
        <p:nvSpPr>
          <p:cNvPr id="2" name="Title 1"/>
          <p:cNvSpPr>
            <a:spLocks noGrp="1"/>
          </p:cNvSpPr>
          <p:nvPr>
            <p:ph type="title" hasCustomPrompt="1"/>
          </p:nvPr>
        </p:nvSpPr>
        <p:spPr bwMode="auto">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bwMode="auto">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bwMode="auto">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endParaRPr lang="en-US"/>
          </a:p>
        </p:txBody>
      </p:sp>
      <p:sp>
        <p:nvSpPr>
          <p:cNvPr id="2" name="Title 1"/>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4/24/2024</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bwMode="black"/>
        <p:txBody>
          <a:bodyPr/>
          <a:lstStyle/>
          <a:p>
            <a:fld id="{466A75E6-E45B-4C5D-981E-7C8ED0C72F5D}" type="datetime1">
              <a:rPr lang="en-US" smtClean="0"/>
              <a:t>4/24/2024</a:t>
            </a:fld>
            <a:endParaRPr lang="en-US" dirty="0"/>
          </a:p>
        </p:txBody>
      </p:sp>
      <p:sp>
        <p:nvSpPr>
          <p:cNvPr id="5" name="Footer Placeholder 4"/>
          <p:cNvSpPr>
            <a:spLocks noGrp="1"/>
          </p:cNvSpPr>
          <p:nvPr>
            <p:ph type="ftr" sz="quarter" idx="12"/>
          </p:nvPr>
        </p:nvSpPr>
        <p:spPr bwMode="black"/>
        <p:txBody>
          <a:bodyPr/>
          <a:lstStyle>
            <a:lvl1pPr>
              <a:defRPr>
                <a:solidFill>
                  <a:schemeClr val="tx2"/>
                </a:solidFill>
              </a:defRPr>
            </a:lvl1pPr>
          </a:lstStyle>
          <a:p>
            <a:r>
              <a:rPr lang="en-US" dirty="0"/>
              <a:t>Optional Tagline Goes Here | mn.gov/</a:t>
            </a:r>
            <a:r>
              <a:rPr lang="en-US" dirty="0" err="1"/>
              <a:t>websiteurl</a:t>
            </a:r>
            <a:endParaRPr lang="en-US" dirty="0"/>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4/24/2024</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bwMode="blackGray">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bwMode="gray">
          <a:xfrm>
            <a:off x="0" y="0"/>
            <a:ext cx="12192000" cy="6858000"/>
          </a:xfrm>
        </p:spPr>
        <p:txBody>
          <a:bodyPr/>
          <a:lstStyle/>
          <a:p>
            <a:endParaRPr lang="en-US" dirty="0"/>
          </a:p>
        </p:txBody>
      </p:sp>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Tree>
    <p:extLst>
      <p:ext uri="{BB962C8B-B14F-4D97-AF65-F5344CB8AC3E}">
        <p14:creationId xmlns:p14="http://schemas.microsoft.com/office/powerpoint/2010/main" val="1476447323"/>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578DBCF0-11C3-4F19-90D9-2EE7F00784FE}" type="datetime1">
              <a:rPr lang="en-US" smtClean="0"/>
              <a:t>4/24/2024</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4/24/2024</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76621" y="313480"/>
            <a:ext cx="3234329" cy="1077031"/>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4/24/2024</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mn.gov/</a:t>
            </a:r>
            <a:r>
              <a:rPr lang="en-US" dirty="0" err="1">
                <a:solidFill>
                  <a:schemeClr val="tx2"/>
                </a:solidFill>
              </a:rPr>
              <a:t>websiteurl</a:t>
            </a:r>
            <a:endParaRPr lang="en-US" dirty="0">
              <a:solidFill>
                <a:schemeClr val="tx2"/>
              </a:solidFill>
            </a:endParaRP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76621" y="313480"/>
            <a:ext cx="3234329" cy="1077031"/>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bwMode="black"/>
        <p:txBody>
          <a:bodyPr/>
          <a:lstStyle/>
          <a:p>
            <a:fld id="{A8CA1A9B-139F-4606-AD0A-F3253110DAE5}" type="datetime1">
              <a:rPr lang="en-US" smtClean="0"/>
              <a:t>4/24/2024</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4" name="Picture 13"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76621" y="341761"/>
            <a:ext cx="3234329" cy="1077031"/>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black"/>
        <p:txBody>
          <a:bodyPr/>
          <a:lstStyle/>
          <a:p>
            <a:fld id="{824D5D47-1752-4D84-8BFB-C2F71A34C932}" type="datetime1">
              <a:rPr lang="en-US" smtClean="0"/>
              <a:t>4/24/2024</a:t>
            </a:fld>
            <a:endParaRPr lang="en-US" dirty="0"/>
          </a:p>
        </p:txBody>
      </p:sp>
      <p:sp>
        <p:nvSpPr>
          <p:cNvPr id="1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bwMode="black"/>
        <p:txBody>
          <a:bodyPr/>
          <a:lstStyle/>
          <a:p>
            <a:fld id="{7C198DD1-C477-482D-A126-3FBDD1778E48}" type="datetime1">
              <a:rPr lang="en-US" smtClean="0"/>
              <a:t>4/24/2024</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9"/>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auto">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black"/>
        <p:txBody>
          <a:bodyPr/>
          <a:lstStyle/>
          <a:p>
            <a:fld id="{9A198C9B-0587-4A1E-9E03-E4C9FE222F08}" type="datetime1">
              <a:rPr lang="en-US" smtClean="0"/>
              <a:t>4/24/2024</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bwMode="black"/>
        <p:txBody>
          <a:bodyPr/>
          <a:lstStyle/>
          <a:p>
            <a:fld id="{5485A5BA-A5F9-4138-9E4B-FFD626F6437A}" type="datetime1">
              <a:rPr lang="en-US" smtClean="0"/>
              <a:t>4/24/2024</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4/24/2024</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B83A2-FA65-23E6-4C19-284F1C78CC4A}"/>
              </a:ext>
            </a:extLst>
          </p:cNvPr>
          <p:cNvSpPr>
            <a:spLocks noGrp="1"/>
          </p:cNvSpPr>
          <p:nvPr>
            <p:ph type="ctrTitle"/>
          </p:nvPr>
        </p:nvSpPr>
        <p:spPr/>
        <p:txBody>
          <a:bodyPr/>
          <a:lstStyle/>
          <a:p>
            <a:r>
              <a:rPr lang="en-US" dirty="0" err="1"/>
              <a:t>JobHistory</a:t>
            </a:r>
            <a:r>
              <a:rPr lang="en-US" dirty="0"/>
              <a:t> Trends and Coverage</a:t>
            </a:r>
          </a:p>
        </p:txBody>
      </p:sp>
      <p:sp>
        <p:nvSpPr>
          <p:cNvPr id="3" name="Text Placeholder 2">
            <a:extLst>
              <a:ext uri="{FF2B5EF4-FFF2-40B4-BE49-F238E27FC236}">
                <a16:creationId xmlns:a16="http://schemas.microsoft.com/office/drawing/2014/main" id="{88E3CB8D-3199-A2FC-7287-2F526C5B1D7D}"/>
              </a:ext>
            </a:extLst>
          </p:cNvPr>
          <p:cNvSpPr>
            <a:spLocks noGrp="1"/>
          </p:cNvSpPr>
          <p:nvPr>
            <p:ph type="body" sz="quarter" idx="14"/>
          </p:nvPr>
        </p:nvSpPr>
        <p:spPr/>
        <p:txBody>
          <a:bodyPr/>
          <a:lstStyle/>
          <a:p>
            <a:r>
              <a:rPr lang="en-US" dirty="0"/>
              <a:t>Amanda Rohrer</a:t>
            </a:r>
          </a:p>
        </p:txBody>
      </p:sp>
      <p:sp>
        <p:nvSpPr>
          <p:cNvPr id="4" name="Date Placeholder 3">
            <a:extLst>
              <a:ext uri="{FF2B5EF4-FFF2-40B4-BE49-F238E27FC236}">
                <a16:creationId xmlns:a16="http://schemas.microsoft.com/office/drawing/2014/main" id="{7F9057FD-65CA-7AE0-0E97-C87684D24C7E}"/>
              </a:ext>
            </a:extLst>
          </p:cNvPr>
          <p:cNvSpPr>
            <a:spLocks noGrp="1"/>
          </p:cNvSpPr>
          <p:nvPr>
            <p:ph type="dt" sz="half" idx="15"/>
          </p:nvPr>
        </p:nvSpPr>
        <p:spPr/>
        <p:txBody>
          <a:bodyPr/>
          <a:lstStyle/>
          <a:p>
            <a:fld id="{D7ED242C-24FB-43A0-BCB6-43756FC812F6}" type="datetime1">
              <a:rPr lang="en-US" smtClean="0"/>
              <a:t>4/24/2024</a:t>
            </a:fld>
            <a:endParaRPr lang="en-US" dirty="0"/>
          </a:p>
        </p:txBody>
      </p:sp>
      <p:sp>
        <p:nvSpPr>
          <p:cNvPr id="6" name="Slide Number Placeholder 5">
            <a:extLst>
              <a:ext uri="{FF2B5EF4-FFF2-40B4-BE49-F238E27FC236}">
                <a16:creationId xmlns:a16="http://schemas.microsoft.com/office/drawing/2014/main" id="{520732F0-94B3-A88F-A2FC-A989A92215EC}"/>
              </a:ext>
            </a:extLst>
          </p:cNvPr>
          <p:cNvSpPr>
            <a:spLocks noGrp="1"/>
          </p:cNvSpPr>
          <p:nvPr>
            <p:ph type="sldNum" sz="quarter" idx="16"/>
          </p:nvPr>
        </p:nvSpPr>
        <p:spPr/>
        <p:txBody>
          <a:bodyPr/>
          <a:lstStyle/>
          <a:p>
            <a:fld id="{48F63A3B-78C7-47BE-AE5E-E10140E04643}" type="slidenum">
              <a:rPr lang="en-US" smtClean="0"/>
              <a:pPr/>
              <a:t>1</a:t>
            </a:fld>
            <a:endParaRPr lang="en-US" dirty="0"/>
          </a:p>
        </p:txBody>
      </p:sp>
    </p:spTree>
    <p:extLst>
      <p:ext uri="{BB962C8B-B14F-4D97-AF65-F5344CB8AC3E}">
        <p14:creationId xmlns:p14="http://schemas.microsoft.com/office/powerpoint/2010/main" val="208138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0D9F2-EA6D-F8BB-FE86-BCF05978D3EA}"/>
              </a:ext>
            </a:extLst>
          </p:cNvPr>
          <p:cNvSpPr>
            <a:spLocks noGrp="1"/>
          </p:cNvSpPr>
          <p:nvPr>
            <p:ph type="title"/>
          </p:nvPr>
        </p:nvSpPr>
        <p:spPr/>
        <p:txBody>
          <a:bodyPr/>
          <a:lstStyle/>
          <a:p>
            <a:r>
              <a:rPr lang="en-US" dirty="0"/>
              <a:t>Identifying Firms</a:t>
            </a:r>
          </a:p>
        </p:txBody>
      </p:sp>
      <p:sp>
        <p:nvSpPr>
          <p:cNvPr id="3" name="Content Placeholder 2">
            <a:extLst>
              <a:ext uri="{FF2B5EF4-FFF2-40B4-BE49-F238E27FC236}">
                <a16:creationId xmlns:a16="http://schemas.microsoft.com/office/drawing/2014/main" id="{54D93C6B-14C9-EC28-533B-C79198D529AE}"/>
              </a:ext>
            </a:extLst>
          </p:cNvPr>
          <p:cNvSpPr>
            <a:spLocks noGrp="1"/>
          </p:cNvSpPr>
          <p:nvPr>
            <p:ph idx="1"/>
          </p:nvPr>
        </p:nvSpPr>
        <p:spPr/>
        <p:txBody>
          <a:bodyPr/>
          <a:lstStyle/>
          <a:p>
            <a:r>
              <a:rPr lang="en-US" dirty="0"/>
              <a:t>Search terms in the </a:t>
            </a:r>
            <a:r>
              <a:rPr lang="en-US" dirty="0" err="1"/>
              <a:t>application_company</a:t>
            </a:r>
            <a:r>
              <a:rPr lang="en-US" dirty="0"/>
              <a:t> (</a:t>
            </a:r>
            <a:r>
              <a:rPr lang="en-US" dirty="0" err="1"/>
              <a:t>excavat</a:t>
            </a:r>
            <a:r>
              <a:rPr lang="en-US" dirty="0"/>
              <a:t>, egress, window, exterior, paint, cooling, modular, solar, contractor, remodel, concrete, </a:t>
            </a:r>
            <a:r>
              <a:rPr lang="en-US" dirty="0" err="1"/>
              <a:t>preserv</a:t>
            </a:r>
            <a:r>
              <a:rPr lang="en-US" dirty="0"/>
              <a:t>, bath, </a:t>
            </a:r>
            <a:r>
              <a:rPr lang="en-US" dirty="0" err="1"/>
              <a:t>restor</a:t>
            </a:r>
            <a:r>
              <a:rPr lang="en-US" dirty="0"/>
              <a:t>, </a:t>
            </a:r>
            <a:r>
              <a:rPr lang="en-US" dirty="0" err="1"/>
              <a:t>hvac</a:t>
            </a:r>
            <a:r>
              <a:rPr lang="en-US" dirty="0"/>
              <a:t>, build, </a:t>
            </a:r>
            <a:r>
              <a:rPr lang="en-US" dirty="0" err="1"/>
              <a:t>electri</a:t>
            </a:r>
            <a:r>
              <a:rPr lang="en-US" dirty="0"/>
              <a:t>, plumb, construction, interiors, mason, framing , </a:t>
            </a:r>
            <a:r>
              <a:rPr lang="en-US" dirty="0" err="1"/>
              <a:t>insulat</a:t>
            </a:r>
            <a:r>
              <a:rPr lang="en-US" dirty="0"/>
              <a:t>, mechanical, </a:t>
            </a:r>
            <a:r>
              <a:rPr lang="en-US" dirty="0" err="1"/>
              <a:t>fenc</a:t>
            </a:r>
            <a:r>
              <a:rPr lang="en-US" dirty="0"/>
              <a:t>, garage, drywall, floor, erect, gutter, tile, crane, asphalt, basement, granite, siding) </a:t>
            </a:r>
          </a:p>
          <a:p>
            <a:r>
              <a:rPr lang="en-US" dirty="0"/>
              <a:t>Firms that posted jobs with ONET codes beginning with 47</a:t>
            </a:r>
          </a:p>
          <a:p>
            <a:r>
              <a:rPr lang="en-US" dirty="0"/>
              <a:t>Best match was search terms</a:t>
            </a:r>
          </a:p>
        </p:txBody>
      </p:sp>
      <p:sp>
        <p:nvSpPr>
          <p:cNvPr id="4" name="Date Placeholder 3">
            <a:extLst>
              <a:ext uri="{FF2B5EF4-FFF2-40B4-BE49-F238E27FC236}">
                <a16:creationId xmlns:a16="http://schemas.microsoft.com/office/drawing/2014/main" id="{D136EE86-5A71-1FDD-5D12-7F9F3BEA81E6}"/>
              </a:ext>
            </a:extLst>
          </p:cNvPr>
          <p:cNvSpPr>
            <a:spLocks noGrp="1"/>
          </p:cNvSpPr>
          <p:nvPr>
            <p:ph type="dt" sz="half" idx="10"/>
          </p:nvPr>
        </p:nvSpPr>
        <p:spPr/>
        <p:txBody>
          <a:bodyPr/>
          <a:lstStyle/>
          <a:p>
            <a:fld id="{824D5D47-1752-4D84-8BFB-C2F71A34C932}" type="datetime1">
              <a:rPr lang="en-US" smtClean="0"/>
              <a:t>4/24/2024</a:t>
            </a:fld>
            <a:endParaRPr lang="en-US" dirty="0"/>
          </a:p>
        </p:txBody>
      </p:sp>
      <p:sp>
        <p:nvSpPr>
          <p:cNvPr id="5" name="Footer Placeholder 4">
            <a:extLst>
              <a:ext uri="{FF2B5EF4-FFF2-40B4-BE49-F238E27FC236}">
                <a16:creationId xmlns:a16="http://schemas.microsoft.com/office/drawing/2014/main" id="{56875875-B103-0760-3F6C-1C313BF33AA6}"/>
              </a:ext>
            </a:extLst>
          </p:cNvPr>
          <p:cNvSpPr>
            <a:spLocks noGrp="1"/>
          </p:cNvSpPr>
          <p:nvPr>
            <p:ph type="ftr" sz="quarter" idx="3"/>
          </p:nvPr>
        </p:nvSpPr>
        <p:spPr/>
        <p:txBody>
          <a:body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a:extLst>
              <a:ext uri="{FF2B5EF4-FFF2-40B4-BE49-F238E27FC236}">
                <a16:creationId xmlns:a16="http://schemas.microsoft.com/office/drawing/2014/main" id="{35B56A8F-3881-A9E7-B091-D488C64F22ED}"/>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1541107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D37E-8D03-37E7-3436-2748E852BB48}"/>
              </a:ext>
            </a:extLst>
          </p:cNvPr>
          <p:cNvSpPr>
            <a:spLocks noGrp="1"/>
          </p:cNvSpPr>
          <p:nvPr>
            <p:ph type="title"/>
          </p:nvPr>
        </p:nvSpPr>
        <p:spPr/>
        <p:txBody>
          <a:bodyPr/>
          <a:lstStyle/>
          <a:p>
            <a:r>
              <a:rPr lang="en-US" dirty="0"/>
              <a:t>JVS Comparison</a:t>
            </a:r>
          </a:p>
        </p:txBody>
      </p:sp>
      <p:sp>
        <p:nvSpPr>
          <p:cNvPr id="3" name="Content Placeholder 2">
            <a:extLst>
              <a:ext uri="{FF2B5EF4-FFF2-40B4-BE49-F238E27FC236}">
                <a16:creationId xmlns:a16="http://schemas.microsoft.com/office/drawing/2014/main" id="{8CC1A710-5576-9A08-A0A9-C594BAE8F70A}"/>
              </a:ext>
            </a:extLst>
          </p:cNvPr>
          <p:cNvSpPr>
            <a:spLocks noGrp="1"/>
          </p:cNvSpPr>
          <p:nvPr>
            <p:ph idx="1"/>
          </p:nvPr>
        </p:nvSpPr>
        <p:spPr>
          <a:xfrm>
            <a:off x="376287" y="1724066"/>
            <a:ext cx="2602583" cy="4351338"/>
          </a:xfrm>
        </p:spPr>
        <p:txBody>
          <a:bodyPr>
            <a:normAutofit fontScale="92500" lnSpcReduction="20000"/>
          </a:bodyPr>
          <a:lstStyle/>
          <a:p>
            <a:r>
              <a:rPr lang="en-US" dirty="0"/>
              <a:t>Unweighted responses from representative sample with follow-up</a:t>
            </a:r>
          </a:p>
          <a:p>
            <a:r>
              <a:rPr lang="en-US" dirty="0"/>
              <a:t>Construction jobs are underrepresented</a:t>
            </a:r>
          </a:p>
          <a:p>
            <a:r>
              <a:rPr lang="en-US" dirty="0"/>
              <a:t>Management and Engineering are most over-represented</a:t>
            </a:r>
          </a:p>
        </p:txBody>
      </p:sp>
      <p:sp>
        <p:nvSpPr>
          <p:cNvPr id="4" name="Date Placeholder 3">
            <a:extLst>
              <a:ext uri="{FF2B5EF4-FFF2-40B4-BE49-F238E27FC236}">
                <a16:creationId xmlns:a16="http://schemas.microsoft.com/office/drawing/2014/main" id="{26B4CE9F-4FA3-0B78-06B5-78FB9BB53E3A}"/>
              </a:ext>
            </a:extLst>
          </p:cNvPr>
          <p:cNvSpPr>
            <a:spLocks noGrp="1"/>
          </p:cNvSpPr>
          <p:nvPr>
            <p:ph type="dt" sz="half" idx="10"/>
          </p:nvPr>
        </p:nvSpPr>
        <p:spPr/>
        <p:txBody>
          <a:bodyPr/>
          <a:lstStyle/>
          <a:p>
            <a:fld id="{824D5D47-1752-4D84-8BFB-C2F71A34C932}" type="datetime1">
              <a:rPr lang="en-US" smtClean="0"/>
              <a:t>4/24/2024</a:t>
            </a:fld>
            <a:endParaRPr lang="en-US" dirty="0"/>
          </a:p>
        </p:txBody>
      </p:sp>
      <p:sp>
        <p:nvSpPr>
          <p:cNvPr id="6" name="Slide Number Placeholder 5">
            <a:extLst>
              <a:ext uri="{FF2B5EF4-FFF2-40B4-BE49-F238E27FC236}">
                <a16:creationId xmlns:a16="http://schemas.microsoft.com/office/drawing/2014/main" id="{8DB5A44C-4212-CDCE-B5F8-171AF9C4B800}"/>
              </a:ext>
            </a:extLst>
          </p:cNvPr>
          <p:cNvSpPr>
            <a:spLocks noGrp="1"/>
          </p:cNvSpPr>
          <p:nvPr>
            <p:ph type="sldNum" sz="quarter" idx="12"/>
          </p:nvPr>
        </p:nvSpPr>
        <p:spPr/>
        <p:txBody>
          <a:bodyPr/>
          <a:lstStyle/>
          <a:p>
            <a:fld id="{48F63A3B-78C7-47BE-AE5E-E10140E04643}" type="slidenum">
              <a:rPr lang="en-US" smtClean="0"/>
              <a:t>11</a:t>
            </a:fld>
            <a:endParaRPr lang="en-US" dirty="0"/>
          </a:p>
        </p:txBody>
      </p:sp>
      <p:pic>
        <p:nvPicPr>
          <p:cNvPr id="7" name="Picture 6">
            <a:extLst>
              <a:ext uri="{FF2B5EF4-FFF2-40B4-BE49-F238E27FC236}">
                <a16:creationId xmlns:a16="http://schemas.microsoft.com/office/drawing/2014/main" id="{A91B319C-0AF5-A028-38BB-508FEAEFA8F6}"/>
              </a:ext>
            </a:extLst>
          </p:cNvPr>
          <p:cNvPicPr>
            <a:picLocks noChangeAspect="1"/>
          </p:cNvPicPr>
          <p:nvPr/>
        </p:nvPicPr>
        <p:blipFill>
          <a:blip r:embed="rId2"/>
          <a:stretch>
            <a:fillRect/>
          </a:stretch>
        </p:blipFill>
        <p:spPr>
          <a:xfrm>
            <a:off x="3285837" y="1646238"/>
            <a:ext cx="4547846" cy="4256871"/>
          </a:xfrm>
          <a:prstGeom prst="rect">
            <a:avLst/>
          </a:prstGeom>
        </p:spPr>
      </p:pic>
      <p:pic>
        <p:nvPicPr>
          <p:cNvPr id="8" name="Picture 7">
            <a:extLst>
              <a:ext uri="{FF2B5EF4-FFF2-40B4-BE49-F238E27FC236}">
                <a16:creationId xmlns:a16="http://schemas.microsoft.com/office/drawing/2014/main" id="{54A21ED0-41C4-FB44-B894-20210EB16438}"/>
              </a:ext>
            </a:extLst>
          </p:cNvPr>
          <p:cNvPicPr>
            <a:picLocks noChangeAspect="1"/>
          </p:cNvPicPr>
          <p:nvPr/>
        </p:nvPicPr>
        <p:blipFill>
          <a:blip r:embed="rId3"/>
          <a:stretch>
            <a:fillRect/>
          </a:stretch>
        </p:blipFill>
        <p:spPr>
          <a:xfrm>
            <a:off x="7833683" y="1546777"/>
            <a:ext cx="4235872" cy="4705916"/>
          </a:xfrm>
          <a:prstGeom prst="rect">
            <a:avLst/>
          </a:prstGeom>
        </p:spPr>
      </p:pic>
    </p:spTree>
    <p:extLst>
      <p:ext uri="{BB962C8B-B14F-4D97-AF65-F5344CB8AC3E}">
        <p14:creationId xmlns:p14="http://schemas.microsoft.com/office/powerpoint/2010/main" val="193294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F0667-242E-8081-8FB1-93B950A9B72F}"/>
              </a:ext>
            </a:extLst>
          </p:cNvPr>
          <p:cNvSpPr>
            <a:spLocks noGrp="1"/>
          </p:cNvSpPr>
          <p:nvPr>
            <p:ph type="title"/>
          </p:nvPr>
        </p:nvSpPr>
        <p:spPr/>
        <p:txBody>
          <a:bodyPr/>
          <a:lstStyle/>
          <a:p>
            <a:r>
              <a:rPr lang="en-US" dirty="0"/>
              <a:t>Construction of Buildings</a:t>
            </a:r>
          </a:p>
        </p:txBody>
      </p:sp>
      <p:sp>
        <p:nvSpPr>
          <p:cNvPr id="4" name="Date Placeholder 3">
            <a:extLst>
              <a:ext uri="{FF2B5EF4-FFF2-40B4-BE49-F238E27FC236}">
                <a16:creationId xmlns:a16="http://schemas.microsoft.com/office/drawing/2014/main" id="{58D8579E-89DA-DD78-C2E7-3D9B18662145}"/>
              </a:ext>
            </a:extLst>
          </p:cNvPr>
          <p:cNvSpPr>
            <a:spLocks noGrp="1"/>
          </p:cNvSpPr>
          <p:nvPr>
            <p:ph type="dt" sz="half" idx="10"/>
          </p:nvPr>
        </p:nvSpPr>
        <p:spPr/>
        <p:txBody>
          <a:bodyPr/>
          <a:lstStyle/>
          <a:p>
            <a:fld id="{824D5D47-1752-4D84-8BFB-C2F71A34C932}" type="datetime1">
              <a:rPr lang="en-US" smtClean="0"/>
              <a:t>4/24/2024</a:t>
            </a:fld>
            <a:endParaRPr lang="en-US" dirty="0"/>
          </a:p>
        </p:txBody>
      </p:sp>
      <p:sp>
        <p:nvSpPr>
          <p:cNvPr id="6" name="Slide Number Placeholder 5">
            <a:extLst>
              <a:ext uri="{FF2B5EF4-FFF2-40B4-BE49-F238E27FC236}">
                <a16:creationId xmlns:a16="http://schemas.microsoft.com/office/drawing/2014/main" id="{6073448B-6F48-716C-27B1-E80AD2F51DE3}"/>
              </a:ext>
            </a:extLst>
          </p:cNvPr>
          <p:cNvSpPr>
            <a:spLocks noGrp="1"/>
          </p:cNvSpPr>
          <p:nvPr>
            <p:ph type="sldNum" sz="quarter" idx="12"/>
          </p:nvPr>
        </p:nvSpPr>
        <p:spPr/>
        <p:txBody>
          <a:bodyPr/>
          <a:lstStyle/>
          <a:p>
            <a:fld id="{48F63A3B-78C7-47BE-AE5E-E10140E04643}" type="slidenum">
              <a:rPr lang="en-US" smtClean="0"/>
              <a:t>12</a:t>
            </a:fld>
            <a:endParaRPr lang="en-US" dirty="0"/>
          </a:p>
        </p:txBody>
      </p:sp>
      <p:pic>
        <p:nvPicPr>
          <p:cNvPr id="8" name="Picture 7">
            <a:extLst>
              <a:ext uri="{FF2B5EF4-FFF2-40B4-BE49-F238E27FC236}">
                <a16:creationId xmlns:a16="http://schemas.microsoft.com/office/drawing/2014/main" id="{FF4A6ADB-E899-0BFC-10FC-4DCDC008CDE7}"/>
              </a:ext>
            </a:extLst>
          </p:cNvPr>
          <p:cNvPicPr>
            <a:picLocks noChangeAspect="1"/>
          </p:cNvPicPr>
          <p:nvPr/>
        </p:nvPicPr>
        <p:blipFill>
          <a:blip r:embed="rId2"/>
          <a:stretch>
            <a:fillRect/>
          </a:stretch>
        </p:blipFill>
        <p:spPr>
          <a:xfrm>
            <a:off x="4668854" y="1654768"/>
            <a:ext cx="5587647" cy="3682210"/>
          </a:xfrm>
          <a:prstGeom prst="rect">
            <a:avLst/>
          </a:prstGeom>
        </p:spPr>
      </p:pic>
      <p:pic>
        <p:nvPicPr>
          <p:cNvPr id="21" name="Picture 20">
            <a:extLst>
              <a:ext uri="{FF2B5EF4-FFF2-40B4-BE49-F238E27FC236}">
                <a16:creationId xmlns:a16="http://schemas.microsoft.com/office/drawing/2014/main" id="{60BACA35-8668-7815-6CC0-32B50160BA45}"/>
              </a:ext>
            </a:extLst>
          </p:cNvPr>
          <p:cNvPicPr>
            <a:picLocks noChangeAspect="1"/>
          </p:cNvPicPr>
          <p:nvPr/>
        </p:nvPicPr>
        <p:blipFill rotWithShape="1">
          <a:blip r:embed="rId3"/>
          <a:srcRect t="6728"/>
          <a:stretch/>
        </p:blipFill>
        <p:spPr>
          <a:xfrm>
            <a:off x="0" y="-1"/>
            <a:ext cx="3478490" cy="3406475"/>
          </a:xfrm>
          <a:prstGeom prst="rect">
            <a:avLst/>
          </a:prstGeom>
        </p:spPr>
      </p:pic>
      <p:pic>
        <p:nvPicPr>
          <p:cNvPr id="23" name="Picture 22">
            <a:extLst>
              <a:ext uri="{FF2B5EF4-FFF2-40B4-BE49-F238E27FC236}">
                <a16:creationId xmlns:a16="http://schemas.microsoft.com/office/drawing/2014/main" id="{D452DBEC-F83B-E623-40C4-4CDB1C7498F8}"/>
              </a:ext>
            </a:extLst>
          </p:cNvPr>
          <p:cNvPicPr>
            <a:picLocks noChangeAspect="1"/>
          </p:cNvPicPr>
          <p:nvPr/>
        </p:nvPicPr>
        <p:blipFill>
          <a:blip r:embed="rId4"/>
          <a:stretch>
            <a:fillRect/>
          </a:stretch>
        </p:blipFill>
        <p:spPr>
          <a:xfrm>
            <a:off x="372833" y="3209382"/>
            <a:ext cx="3265914" cy="3631662"/>
          </a:xfrm>
          <a:prstGeom prst="rect">
            <a:avLst/>
          </a:prstGeom>
        </p:spPr>
      </p:pic>
    </p:spTree>
    <p:extLst>
      <p:ext uri="{BB962C8B-B14F-4D97-AF65-F5344CB8AC3E}">
        <p14:creationId xmlns:p14="http://schemas.microsoft.com/office/powerpoint/2010/main" val="4097115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A1950-B3F9-C8BF-E86A-FA03B291557E}"/>
              </a:ext>
            </a:extLst>
          </p:cNvPr>
          <p:cNvSpPr>
            <a:spLocks noGrp="1"/>
          </p:cNvSpPr>
          <p:nvPr>
            <p:ph type="title"/>
          </p:nvPr>
        </p:nvSpPr>
        <p:spPr/>
        <p:txBody>
          <a:bodyPr/>
          <a:lstStyle/>
          <a:p>
            <a:r>
              <a:rPr lang="en-US" dirty="0"/>
              <a:t>Specialty Trade Contractors</a:t>
            </a:r>
          </a:p>
        </p:txBody>
      </p:sp>
      <p:sp>
        <p:nvSpPr>
          <p:cNvPr id="4" name="Date Placeholder 3">
            <a:extLst>
              <a:ext uri="{FF2B5EF4-FFF2-40B4-BE49-F238E27FC236}">
                <a16:creationId xmlns:a16="http://schemas.microsoft.com/office/drawing/2014/main" id="{12CF3EEB-8BFE-025B-ED4C-D070911402F7}"/>
              </a:ext>
            </a:extLst>
          </p:cNvPr>
          <p:cNvSpPr>
            <a:spLocks noGrp="1"/>
          </p:cNvSpPr>
          <p:nvPr>
            <p:ph type="dt" sz="half" idx="10"/>
          </p:nvPr>
        </p:nvSpPr>
        <p:spPr/>
        <p:txBody>
          <a:bodyPr/>
          <a:lstStyle/>
          <a:p>
            <a:fld id="{824D5D47-1752-4D84-8BFB-C2F71A34C932}" type="datetime1">
              <a:rPr lang="en-US" smtClean="0"/>
              <a:t>4/24/2024</a:t>
            </a:fld>
            <a:endParaRPr lang="en-US" dirty="0"/>
          </a:p>
        </p:txBody>
      </p:sp>
      <p:sp>
        <p:nvSpPr>
          <p:cNvPr id="5" name="Footer Placeholder 4">
            <a:extLst>
              <a:ext uri="{FF2B5EF4-FFF2-40B4-BE49-F238E27FC236}">
                <a16:creationId xmlns:a16="http://schemas.microsoft.com/office/drawing/2014/main" id="{ADB3737F-2722-AFF9-1A33-4F84CE38E6BC}"/>
              </a:ext>
            </a:extLst>
          </p:cNvPr>
          <p:cNvSpPr>
            <a:spLocks noGrp="1"/>
          </p:cNvSpPr>
          <p:nvPr>
            <p:ph type="ftr" sz="quarter" idx="3"/>
          </p:nvPr>
        </p:nvSpPr>
        <p:spPr/>
        <p:txBody>
          <a:body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a:extLst>
              <a:ext uri="{FF2B5EF4-FFF2-40B4-BE49-F238E27FC236}">
                <a16:creationId xmlns:a16="http://schemas.microsoft.com/office/drawing/2014/main" id="{95536EB0-C906-6015-CBC5-5157DA39FAF3}"/>
              </a:ext>
            </a:extLst>
          </p:cNvPr>
          <p:cNvSpPr>
            <a:spLocks noGrp="1"/>
          </p:cNvSpPr>
          <p:nvPr>
            <p:ph type="sldNum" sz="quarter" idx="12"/>
          </p:nvPr>
        </p:nvSpPr>
        <p:spPr/>
        <p:txBody>
          <a:bodyPr/>
          <a:lstStyle/>
          <a:p>
            <a:fld id="{48F63A3B-78C7-47BE-AE5E-E10140E04643}" type="slidenum">
              <a:rPr lang="en-US" smtClean="0"/>
              <a:t>13</a:t>
            </a:fld>
            <a:endParaRPr lang="en-US" dirty="0"/>
          </a:p>
        </p:txBody>
      </p:sp>
      <p:pic>
        <p:nvPicPr>
          <p:cNvPr id="7" name="Picture 6">
            <a:extLst>
              <a:ext uri="{FF2B5EF4-FFF2-40B4-BE49-F238E27FC236}">
                <a16:creationId xmlns:a16="http://schemas.microsoft.com/office/drawing/2014/main" id="{93127AD2-224A-BE01-6381-C62AD2EA275F}"/>
              </a:ext>
            </a:extLst>
          </p:cNvPr>
          <p:cNvPicPr>
            <a:picLocks noChangeAspect="1"/>
          </p:cNvPicPr>
          <p:nvPr/>
        </p:nvPicPr>
        <p:blipFill>
          <a:blip r:embed="rId2"/>
          <a:stretch>
            <a:fillRect/>
          </a:stretch>
        </p:blipFill>
        <p:spPr>
          <a:xfrm>
            <a:off x="5746808" y="1924791"/>
            <a:ext cx="5826166" cy="3722790"/>
          </a:xfrm>
          <a:prstGeom prst="rect">
            <a:avLst/>
          </a:prstGeom>
        </p:spPr>
      </p:pic>
      <p:pic>
        <p:nvPicPr>
          <p:cNvPr id="10" name="Picture 9">
            <a:extLst>
              <a:ext uri="{FF2B5EF4-FFF2-40B4-BE49-F238E27FC236}">
                <a16:creationId xmlns:a16="http://schemas.microsoft.com/office/drawing/2014/main" id="{6D5F9A53-B7BA-7187-F3A1-3415EDCDAEDF}"/>
              </a:ext>
            </a:extLst>
          </p:cNvPr>
          <p:cNvPicPr>
            <a:picLocks noChangeAspect="1"/>
          </p:cNvPicPr>
          <p:nvPr/>
        </p:nvPicPr>
        <p:blipFill>
          <a:blip r:embed="rId3"/>
          <a:stretch>
            <a:fillRect/>
          </a:stretch>
        </p:blipFill>
        <p:spPr>
          <a:xfrm>
            <a:off x="1" y="0"/>
            <a:ext cx="3359756" cy="3493226"/>
          </a:xfrm>
          <a:prstGeom prst="rect">
            <a:avLst/>
          </a:prstGeom>
        </p:spPr>
      </p:pic>
      <p:pic>
        <p:nvPicPr>
          <p:cNvPr id="12" name="Picture 11">
            <a:extLst>
              <a:ext uri="{FF2B5EF4-FFF2-40B4-BE49-F238E27FC236}">
                <a16:creationId xmlns:a16="http://schemas.microsoft.com/office/drawing/2014/main" id="{095B5288-791A-3749-B386-79650B4A226D}"/>
              </a:ext>
            </a:extLst>
          </p:cNvPr>
          <p:cNvPicPr>
            <a:picLocks noChangeAspect="1"/>
          </p:cNvPicPr>
          <p:nvPr/>
        </p:nvPicPr>
        <p:blipFill rotWithShape="1">
          <a:blip r:embed="rId4"/>
          <a:srcRect b="3726"/>
          <a:stretch/>
        </p:blipFill>
        <p:spPr>
          <a:xfrm>
            <a:off x="281293" y="3402646"/>
            <a:ext cx="3231594" cy="3455354"/>
          </a:xfrm>
          <a:prstGeom prst="rect">
            <a:avLst/>
          </a:prstGeom>
        </p:spPr>
      </p:pic>
    </p:spTree>
    <p:extLst>
      <p:ext uri="{BB962C8B-B14F-4D97-AF65-F5344CB8AC3E}">
        <p14:creationId xmlns:p14="http://schemas.microsoft.com/office/powerpoint/2010/main" val="472498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B3088-2E31-9461-DA0D-A1B91AC6EEBC}"/>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852CB913-FF1B-61A5-20F5-9B1D5F03520C}"/>
              </a:ext>
            </a:extLst>
          </p:cNvPr>
          <p:cNvSpPr>
            <a:spLocks noGrp="1"/>
          </p:cNvSpPr>
          <p:nvPr>
            <p:ph type="dt" sz="half" idx="10"/>
          </p:nvPr>
        </p:nvSpPr>
        <p:spPr/>
        <p:txBody>
          <a:bodyPr/>
          <a:lstStyle/>
          <a:p>
            <a:fld id="{824D5D47-1752-4D84-8BFB-C2F71A34C932}" type="datetime1">
              <a:rPr lang="en-US" smtClean="0"/>
              <a:t>4/24/2024</a:t>
            </a:fld>
            <a:endParaRPr lang="en-US" dirty="0"/>
          </a:p>
        </p:txBody>
      </p:sp>
      <p:sp>
        <p:nvSpPr>
          <p:cNvPr id="5" name="Footer Placeholder 4">
            <a:extLst>
              <a:ext uri="{FF2B5EF4-FFF2-40B4-BE49-F238E27FC236}">
                <a16:creationId xmlns:a16="http://schemas.microsoft.com/office/drawing/2014/main" id="{DCD7CEF3-BAF1-75BB-36F1-39A684BA50BF}"/>
              </a:ext>
            </a:extLst>
          </p:cNvPr>
          <p:cNvSpPr>
            <a:spLocks noGrp="1"/>
          </p:cNvSpPr>
          <p:nvPr>
            <p:ph type="ftr" sz="quarter" idx="3"/>
          </p:nvPr>
        </p:nvSpPr>
        <p:spPr/>
        <p:txBody>
          <a:body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a:extLst>
              <a:ext uri="{FF2B5EF4-FFF2-40B4-BE49-F238E27FC236}">
                <a16:creationId xmlns:a16="http://schemas.microsoft.com/office/drawing/2014/main" id="{A3C49D09-8700-9D63-7809-3FE3DD2CBF0C}"/>
              </a:ext>
            </a:extLst>
          </p:cNvPr>
          <p:cNvSpPr>
            <a:spLocks noGrp="1"/>
          </p:cNvSpPr>
          <p:nvPr>
            <p:ph type="sldNum" sz="quarter" idx="12"/>
          </p:nvPr>
        </p:nvSpPr>
        <p:spPr/>
        <p:txBody>
          <a:bodyPr/>
          <a:lstStyle/>
          <a:p>
            <a:fld id="{48F63A3B-78C7-47BE-AE5E-E10140E04643}" type="slidenum">
              <a:rPr lang="en-US" smtClean="0"/>
              <a:t>14</a:t>
            </a:fld>
            <a:endParaRPr lang="en-US" dirty="0"/>
          </a:p>
        </p:txBody>
      </p:sp>
      <p:pic>
        <p:nvPicPr>
          <p:cNvPr id="8" name="Picture 7">
            <a:extLst>
              <a:ext uri="{FF2B5EF4-FFF2-40B4-BE49-F238E27FC236}">
                <a16:creationId xmlns:a16="http://schemas.microsoft.com/office/drawing/2014/main" id="{1E0A0BAB-CC05-7880-2631-0866FA463184}"/>
              </a:ext>
            </a:extLst>
          </p:cNvPr>
          <p:cNvPicPr>
            <a:picLocks noChangeAspect="1"/>
          </p:cNvPicPr>
          <p:nvPr/>
        </p:nvPicPr>
        <p:blipFill>
          <a:blip r:embed="rId2"/>
          <a:stretch>
            <a:fillRect/>
          </a:stretch>
        </p:blipFill>
        <p:spPr>
          <a:xfrm>
            <a:off x="3648172" y="1338032"/>
            <a:ext cx="6462043" cy="5519968"/>
          </a:xfrm>
          <a:prstGeom prst="rect">
            <a:avLst/>
          </a:prstGeom>
        </p:spPr>
      </p:pic>
      <p:sp>
        <p:nvSpPr>
          <p:cNvPr id="9" name="TextBox 8">
            <a:extLst>
              <a:ext uri="{FF2B5EF4-FFF2-40B4-BE49-F238E27FC236}">
                <a16:creationId xmlns:a16="http://schemas.microsoft.com/office/drawing/2014/main" id="{143D14A2-03CA-8181-D187-97068508722C}"/>
              </a:ext>
            </a:extLst>
          </p:cNvPr>
          <p:cNvSpPr txBox="1"/>
          <p:nvPr/>
        </p:nvSpPr>
        <p:spPr>
          <a:xfrm>
            <a:off x="292231" y="2026763"/>
            <a:ext cx="3176833" cy="1754326"/>
          </a:xfrm>
          <a:prstGeom prst="rect">
            <a:avLst/>
          </a:prstGeom>
          <a:noFill/>
        </p:spPr>
        <p:txBody>
          <a:bodyPr wrap="square" rtlCol="0">
            <a:spAutoFit/>
          </a:bodyPr>
          <a:lstStyle/>
          <a:p>
            <a:pPr marL="285750" indent="-285750">
              <a:buFont typeface="Arial" panose="020B0604020202020204" pitchFamily="34" charset="0"/>
              <a:buChar char="•"/>
            </a:pPr>
            <a:r>
              <a:rPr lang="en-US" dirty="0"/>
              <a:t>Minnesota Seasonal Trend is likely different than national</a:t>
            </a:r>
          </a:p>
          <a:p>
            <a:pPr marL="285750" indent="-285750">
              <a:buFont typeface="Arial" panose="020B0604020202020204" pitchFamily="34" charset="0"/>
              <a:buChar char="•"/>
            </a:pPr>
            <a:r>
              <a:rPr lang="en-US" dirty="0"/>
              <a:t>Construction of Buildings is fairly consistent with JOLTS</a:t>
            </a:r>
          </a:p>
          <a:p>
            <a:pPr marL="285750" indent="-285750">
              <a:buFont typeface="Arial" panose="020B0604020202020204" pitchFamily="34" charset="0"/>
              <a:buChar char="•"/>
            </a:pPr>
            <a:r>
              <a:rPr lang="en-US" dirty="0"/>
              <a:t>Specialty Trade requires further investigation</a:t>
            </a:r>
          </a:p>
        </p:txBody>
      </p:sp>
    </p:spTree>
    <p:extLst>
      <p:ext uri="{BB962C8B-B14F-4D97-AF65-F5344CB8AC3E}">
        <p14:creationId xmlns:p14="http://schemas.microsoft.com/office/powerpoint/2010/main" val="1306624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70FCA-682A-8060-DD36-721361B2F2C3}"/>
              </a:ext>
            </a:extLst>
          </p:cNvPr>
          <p:cNvSpPr>
            <a:spLocks noGrp="1"/>
          </p:cNvSpPr>
          <p:nvPr>
            <p:ph type="title"/>
          </p:nvPr>
        </p:nvSpPr>
        <p:spPr/>
        <p:txBody>
          <a:bodyPr/>
          <a:lstStyle/>
          <a:p>
            <a:r>
              <a:rPr lang="en-US" dirty="0"/>
              <a:t>Lessons</a:t>
            </a:r>
          </a:p>
        </p:txBody>
      </p:sp>
      <p:sp>
        <p:nvSpPr>
          <p:cNvPr id="3" name="Content Placeholder 2">
            <a:extLst>
              <a:ext uri="{FF2B5EF4-FFF2-40B4-BE49-F238E27FC236}">
                <a16:creationId xmlns:a16="http://schemas.microsoft.com/office/drawing/2014/main" id="{8E75A5AD-21CC-EA36-BDC9-0CB2EB6E1D34}"/>
              </a:ext>
            </a:extLst>
          </p:cNvPr>
          <p:cNvSpPr>
            <a:spLocks noGrp="1"/>
          </p:cNvSpPr>
          <p:nvPr>
            <p:ph idx="1"/>
          </p:nvPr>
        </p:nvSpPr>
        <p:spPr/>
        <p:txBody>
          <a:bodyPr>
            <a:normAutofit fontScale="92500" lnSpcReduction="10000"/>
          </a:bodyPr>
          <a:lstStyle/>
          <a:p>
            <a:r>
              <a:rPr lang="en-US" dirty="0"/>
              <a:t>For some industries, NLX represents a decent sample</a:t>
            </a:r>
          </a:p>
          <a:p>
            <a:pPr lvl="1"/>
            <a:r>
              <a:rPr lang="en-US" dirty="0"/>
              <a:t>Each industry is different/has different strengths</a:t>
            </a:r>
          </a:p>
          <a:p>
            <a:pPr lvl="1"/>
            <a:r>
              <a:rPr lang="en-US" dirty="0"/>
              <a:t>NLX advertisers are not homogenous – more small, local firms than expected</a:t>
            </a:r>
          </a:p>
          <a:p>
            <a:r>
              <a:rPr lang="en-US" dirty="0"/>
              <a:t>Some of the lessons from the matching process could be applied elsewhere</a:t>
            </a:r>
          </a:p>
          <a:p>
            <a:pPr lvl="1"/>
            <a:r>
              <a:rPr lang="en-US" dirty="0"/>
              <a:t>Use MN matches as training data in a model to help other states match more quickly</a:t>
            </a:r>
          </a:p>
          <a:p>
            <a:pPr lvl="1"/>
            <a:r>
              <a:rPr lang="en-US" dirty="0"/>
              <a:t>Methods for identifying likely industry from NLX data (keywords in name, occupational hiring)</a:t>
            </a:r>
          </a:p>
          <a:p>
            <a:pPr lvl="1"/>
            <a:r>
              <a:rPr lang="en-US" dirty="0"/>
              <a:t>Response weights for size and industry (maybe)</a:t>
            </a:r>
          </a:p>
          <a:p>
            <a:pPr lvl="1"/>
            <a:r>
              <a:rPr lang="en-US" dirty="0"/>
              <a:t>Exclusions of specific firms with unrealistic numbers of openings</a:t>
            </a:r>
          </a:p>
          <a:p>
            <a:pPr lvl="1"/>
            <a:r>
              <a:rPr lang="en-US" dirty="0"/>
              <a:t>How to treat remote or flexible location openings</a:t>
            </a:r>
          </a:p>
          <a:p>
            <a:pPr marL="0" indent="0">
              <a:buNone/>
            </a:pPr>
            <a:endParaRPr lang="en-US" dirty="0"/>
          </a:p>
        </p:txBody>
      </p:sp>
      <p:sp>
        <p:nvSpPr>
          <p:cNvPr id="4" name="Date Placeholder 3">
            <a:extLst>
              <a:ext uri="{FF2B5EF4-FFF2-40B4-BE49-F238E27FC236}">
                <a16:creationId xmlns:a16="http://schemas.microsoft.com/office/drawing/2014/main" id="{06CF88D4-6E09-3BF1-1225-C1ABE8EA88FA}"/>
              </a:ext>
            </a:extLst>
          </p:cNvPr>
          <p:cNvSpPr>
            <a:spLocks noGrp="1"/>
          </p:cNvSpPr>
          <p:nvPr>
            <p:ph type="dt" sz="half" idx="10"/>
          </p:nvPr>
        </p:nvSpPr>
        <p:spPr/>
        <p:txBody>
          <a:bodyPr/>
          <a:lstStyle/>
          <a:p>
            <a:fld id="{824D5D47-1752-4D84-8BFB-C2F71A34C932}" type="datetime1">
              <a:rPr lang="en-US" smtClean="0"/>
              <a:t>4/24/2024</a:t>
            </a:fld>
            <a:endParaRPr lang="en-US" dirty="0"/>
          </a:p>
        </p:txBody>
      </p:sp>
      <p:sp>
        <p:nvSpPr>
          <p:cNvPr id="6" name="Slide Number Placeholder 5">
            <a:extLst>
              <a:ext uri="{FF2B5EF4-FFF2-40B4-BE49-F238E27FC236}">
                <a16:creationId xmlns:a16="http://schemas.microsoft.com/office/drawing/2014/main" id="{361912CA-4AEA-5E77-C531-1AD1AB462CDF}"/>
              </a:ext>
            </a:extLst>
          </p:cNvPr>
          <p:cNvSpPr>
            <a:spLocks noGrp="1"/>
          </p:cNvSpPr>
          <p:nvPr>
            <p:ph type="sldNum" sz="quarter" idx="12"/>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1040065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7FC09-CA94-5DD0-D336-B3E2DD765EE7}"/>
              </a:ext>
            </a:extLst>
          </p:cNvPr>
          <p:cNvSpPr>
            <a:spLocks noGrp="1"/>
          </p:cNvSpPr>
          <p:nvPr>
            <p:ph type="title"/>
          </p:nvPr>
        </p:nvSpPr>
        <p:spPr/>
        <p:txBody>
          <a:bodyPr/>
          <a:lstStyle/>
          <a:p>
            <a:r>
              <a:rPr lang="en-US" dirty="0"/>
              <a:t>Testing the </a:t>
            </a:r>
            <a:r>
              <a:rPr lang="en-US" dirty="0" err="1"/>
              <a:t>JobHistory</a:t>
            </a:r>
            <a:r>
              <a:rPr lang="en-US" dirty="0"/>
              <a:t> table</a:t>
            </a:r>
          </a:p>
        </p:txBody>
      </p:sp>
      <p:sp>
        <p:nvSpPr>
          <p:cNvPr id="3" name="Content Placeholder 2">
            <a:extLst>
              <a:ext uri="{FF2B5EF4-FFF2-40B4-BE49-F238E27FC236}">
                <a16:creationId xmlns:a16="http://schemas.microsoft.com/office/drawing/2014/main" id="{6193540C-4633-3D4B-3DF3-D2667D8FF9D3}"/>
              </a:ext>
            </a:extLst>
          </p:cNvPr>
          <p:cNvSpPr>
            <a:spLocks noGrp="1"/>
          </p:cNvSpPr>
          <p:nvPr>
            <p:ph idx="1"/>
          </p:nvPr>
        </p:nvSpPr>
        <p:spPr>
          <a:xfrm>
            <a:off x="838200" y="1825625"/>
            <a:ext cx="4235824" cy="4351338"/>
          </a:xfrm>
        </p:spPr>
        <p:txBody>
          <a:bodyPr>
            <a:normAutofit/>
          </a:bodyPr>
          <a:lstStyle/>
          <a:p>
            <a:r>
              <a:rPr lang="en-US" dirty="0"/>
              <a:t>Limited to Minnesota to keep scope manageable</a:t>
            </a:r>
          </a:p>
          <a:p>
            <a:r>
              <a:rPr lang="en-US" dirty="0"/>
              <a:t>Has some correlation with JOLTS</a:t>
            </a:r>
          </a:p>
          <a:p>
            <a:pPr marL="0" indent="0">
              <a:buNone/>
            </a:pPr>
            <a:endParaRPr lang="en-US" dirty="0"/>
          </a:p>
        </p:txBody>
      </p:sp>
      <p:sp>
        <p:nvSpPr>
          <p:cNvPr id="4" name="Date Placeholder 3">
            <a:extLst>
              <a:ext uri="{FF2B5EF4-FFF2-40B4-BE49-F238E27FC236}">
                <a16:creationId xmlns:a16="http://schemas.microsoft.com/office/drawing/2014/main" id="{2E63F6EF-945F-6022-31CB-4B495EABA35D}"/>
              </a:ext>
            </a:extLst>
          </p:cNvPr>
          <p:cNvSpPr>
            <a:spLocks noGrp="1"/>
          </p:cNvSpPr>
          <p:nvPr>
            <p:ph type="dt" sz="half" idx="10"/>
          </p:nvPr>
        </p:nvSpPr>
        <p:spPr/>
        <p:txBody>
          <a:bodyPr/>
          <a:lstStyle/>
          <a:p>
            <a:fld id="{824D5D47-1752-4D84-8BFB-C2F71A34C932}" type="datetime1">
              <a:rPr lang="en-US" smtClean="0"/>
              <a:t>4/24/2024</a:t>
            </a:fld>
            <a:endParaRPr lang="en-US" dirty="0"/>
          </a:p>
        </p:txBody>
      </p:sp>
      <p:sp>
        <p:nvSpPr>
          <p:cNvPr id="6" name="Slide Number Placeholder 5">
            <a:extLst>
              <a:ext uri="{FF2B5EF4-FFF2-40B4-BE49-F238E27FC236}">
                <a16:creationId xmlns:a16="http://schemas.microsoft.com/office/drawing/2014/main" id="{787E9D35-9F2B-F7EA-8FA2-4A99BACB3AD4}"/>
              </a:ext>
            </a:extLst>
          </p:cNvPr>
          <p:cNvSpPr>
            <a:spLocks noGrp="1"/>
          </p:cNvSpPr>
          <p:nvPr>
            <p:ph type="sldNum" sz="quarter" idx="12"/>
          </p:nvPr>
        </p:nvSpPr>
        <p:spPr/>
        <p:txBody>
          <a:bodyPr/>
          <a:lstStyle/>
          <a:p>
            <a:fld id="{48F63A3B-78C7-47BE-AE5E-E10140E04643}" type="slidenum">
              <a:rPr lang="en-US" smtClean="0"/>
              <a:t>2</a:t>
            </a:fld>
            <a:endParaRPr lang="en-US" dirty="0"/>
          </a:p>
        </p:txBody>
      </p:sp>
      <p:graphicFrame>
        <p:nvGraphicFramePr>
          <p:cNvPr id="5" name="Chart 4">
            <a:extLst>
              <a:ext uri="{FF2B5EF4-FFF2-40B4-BE49-F238E27FC236}">
                <a16:creationId xmlns:a16="http://schemas.microsoft.com/office/drawing/2014/main" id="{9172660F-7C3E-A2A6-0EAB-31DD8DC16292}"/>
              </a:ext>
            </a:extLst>
          </p:cNvPr>
          <p:cNvGraphicFramePr>
            <a:graphicFrameLocks/>
          </p:cNvGraphicFramePr>
          <p:nvPr>
            <p:extLst>
              <p:ext uri="{D42A27DB-BD31-4B8C-83A1-F6EECF244321}">
                <p14:modId xmlns:p14="http://schemas.microsoft.com/office/powerpoint/2010/main" val="2649431657"/>
              </p:ext>
            </p:extLst>
          </p:nvPr>
        </p:nvGraphicFramePr>
        <p:xfrm>
          <a:off x="5144976" y="1415200"/>
          <a:ext cx="6208824" cy="54428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CEE7B2AC-D505-FBA0-1EB7-3F22CA9F7C14}"/>
              </a:ext>
            </a:extLst>
          </p:cNvPr>
          <p:cNvPicPr>
            <a:picLocks noChangeAspect="1"/>
          </p:cNvPicPr>
          <p:nvPr/>
        </p:nvPicPr>
        <p:blipFill>
          <a:blip r:embed="rId4"/>
          <a:stretch>
            <a:fillRect/>
          </a:stretch>
        </p:blipFill>
        <p:spPr>
          <a:xfrm>
            <a:off x="5144976" y="1506621"/>
            <a:ext cx="6653663" cy="5351379"/>
          </a:xfrm>
          <a:prstGeom prst="rect">
            <a:avLst/>
          </a:prstGeom>
        </p:spPr>
      </p:pic>
      <p:sp>
        <p:nvSpPr>
          <p:cNvPr id="7" name="Rectangle 6">
            <a:extLst>
              <a:ext uri="{FF2B5EF4-FFF2-40B4-BE49-F238E27FC236}">
                <a16:creationId xmlns:a16="http://schemas.microsoft.com/office/drawing/2014/main" id="{B5A0909F-B13D-6405-97CC-000F0FF05AF2}"/>
              </a:ext>
            </a:extLst>
          </p:cNvPr>
          <p:cNvSpPr/>
          <p:nvPr/>
        </p:nvSpPr>
        <p:spPr>
          <a:xfrm>
            <a:off x="10204402" y="2222204"/>
            <a:ext cx="595424" cy="4134145"/>
          </a:xfrm>
          <a:prstGeom prst="rect">
            <a:avLst/>
          </a:prstGeom>
          <a:solidFill>
            <a:srgbClr val="E8E8E8">
              <a:alpha val="4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6860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402F07C-884C-6AF9-F698-61CE55CA8027}"/>
              </a:ext>
            </a:extLst>
          </p:cNvPr>
          <p:cNvPicPr>
            <a:picLocks noChangeAspect="1"/>
          </p:cNvPicPr>
          <p:nvPr/>
        </p:nvPicPr>
        <p:blipFill>
          <a:blip r:embed="rId2"/>
          <a:stretch>
            <a:fillRect/>
          </a:stretch>
        </p:blipFill>
        <p:spPr>
          <a:xfrm>
            <a:off x="2715308" y="2101150"/>
            <a:ext cx="9153744" cy="4324350"/>
          </a:xfrm>
          <a:prstGeom prst="rect">
            <a:avLst/>
          </a:prstGeom>
        </p:spPr>
      </p:pic>
      <p:sp>
        <p:nvSpPr>
          <p:cNvPr id="2" name="Title 1">
            <a:extLst>
              <a:ext uri="{FF2B5EF4-FFF2-40B4-BE49-F238E27FC236}">
                <a16:creationId xmlns:a16="http://schemas.microsoft.com/office/drawing/2014/main" id="{6D67FC09-CA94-5DD0-D336-B3E2DD765EE7}"/>
              </a:ext>
            </a:extLst>
          </p:cNvPr>
          <p:cNvSpPr>
            <a:spLocks noGrp="1"/>
          </p:cNvSpPr>
          <p:nvPr>
            <p:ph type="title"/>
          </p:nvPr>
        </p:nvSpPr>
        <p:spPr/>
        <p:txBody>
          <a:bodyPr/>
          <a:lstStyle/>
          <a:p>
            <a:r>
              <a:rPr lang="en-US" dirty="0"/>
              <a:t>Scope</a:t>
            </a:r>
          </a:p>
        </p:txBody>
      </p:sp>
      <p:sp>
        <p:nvSpPr>
          <p:cNvPr id="3" name="Content Placeholder 2">
            <a:extLst>
              <a:ext uri="{FF2B5EF4-FFF2-40B4-BE49-F238E27FC236}">
                <a16:creationId xmlns:a16="http://schemas.microsoft.com/office/drawing/2014/main" id="{6193540C-4633-3D4B-3DF3-D2667D8FF9D3}"/>
              </a:ext>
            </a:extLst>
          </p:cNvPr>
          <p:cNvSpPr>
            <a:spLocks noGrp="1"/>
          </p:cNvSpPr>
          <p:nvPr>
            <p:ph idx="1"/>
          </p:nvPr>
        </p:nvSpPr>
        <p:spPr>
          <a:xfrm>
            <a:off x="322948" y="1610518"/>
            <a:ext cx="2527828" cy="4351338"/>
          </a:xfrm>
        </p:spPr>
        <p:txBody>
          <a:bodyPr>
            <a:normAutofit fontScale="55000" lnSpcReduction="20000"/>
          </a:bodyPr>
          <a:lstStyle/>
          <a:p>
            <a:pPr marL="0" indent="0">
              <a:buNone/>
            </a:pPr>
            <a:r>
              <a:rPr lang="en-US" dirty="0"/>
              <a:t>Distribution of online job postings doesn’t reflect surveyed proportions</a:t>
            </a:r>
          </a:p>
          <a:p>
            <a:r>
              <a:rPr lang="en-US" dirty="0"/>
              <a:t>Turnover rates</a:t>
            </a:r>
          </a:p>
          <a:p>
            <a:r>
              <a:rPr lang="en-US" dirty="0"/>
              <a:t>Available labor</a:t>
            </a:r>
          </a:p>
          <a:p>
            <a:r>
              <a:rPr lang="en-US" dirty="0"/>
              <a:t>Common advertising practices</a:t>
            </a:r>
          </a:p>
          <a:p>
            <a:r>
              <a:rPr lang="en-US" dirty="0"/>
              <a:t>Size of firms</a:t>
            </a:r>
          </a:p>
          <a:p>
            <a:r>
              <a:rPr lang="en-US" dirty="0"/>
              <a:t>Where/How widely a job is advertised</a:t>
            </a:r>
          </a:p>
          <a:p>
            <a:r>
              <a:rPr lang="en-US" dirty="0" err="1"/>
              <a:t>Autocoder</a:t>
            </a:r>
            <a:r>
              <a:rPr lang="en-US" dirty="0"/>
              <a:t> limitations</a:t>
            </a:r>
          </a:p>
          <a:p>
            <a:pPr marL="0" indent="0">
              <a:buNone/>
            </a:pPr>
            <a:r>
              <a:rPr lang="en-US" dirty="0"/>
              <a:t>That said…take a look at IT jobs</a:t>
            </a:r>
          </a:p>
          <a:p>
            <a:pPr marL="0" indent="0">
              <a:buNone/>
            </a:pPr>
            <a:endParaRPr lang="en-US" dirty="0"/>
          </a:p>
        </p:txBody>
      </p:sp>
      <p:sp>
        <p:nvSpPr>
          <p:cNvPr id="4" name="Date Placeholder 3">
            <a:extLst>
              <a:ext uri="{FF2B5EF4-FFF2-40B4-BE49-F238E27FC236}">
                <a16:creationId xmlns:a16="http://schemas.microsoft.com/office/drawing/2014/main" id="{2E63F6EF-945F-6022-31CB-4B495EABA35D}"/>
              </a:ext>
            </a:extLst>
          </p:cNvPr>
          <p:cNvSpPr>
            <a:spLocks noGrp="1"/>
          </p:cNvSpPr>
          <p:nvPr>
            <p:ph type="dt" sz="half" idx="10"/>
          </p:nvPr>
        </p:nvSpPr>
        <p:spPr/>
        <p:txBody>
          <a:bodyPr/>
          <a:lstStyle/>
          <a:p>
            <a:fld id="{824D5D47-1752-4D84-8BFB-C2F71A34C932}" type="datetime1">
              <a:rPr lang="en-US" smtClean="0"/>
              <a:t>4/24/2024</a:t>
            </a:fld>
            <a:endParaRPr lang="en-US" dirty="0"/>
          </a:p>
        </p:txBody>
      </p:sp>
      <p:sp>
        <p:nvSpPr>
          <p:cNvPr id="6" name="Slide Number Placeholder 5">
            <a:extLst>
              <a:ext uri="{FF2B5EF4-FFF2-40B4-BE49-F238E27FC236}">
                <a16:creationId xmlns:a16="http://schemas.microsoft.com/office/drawing/2014/main" id="{787E9D35-9F2B-F7EA-8FA2-4A99BACB3AD4}"/>
              </a:ext>
            </a:extLst>
          </p:cNvPr>
          <p:cNvSpPr>
            <a:spLocks noGrp="1"/>
          </p:cNvSpPr>
          <p:nvPr>
            <p:ph type="sldNum" sz="quarter" idx="12"/>
          </p:nvPr>
        </p:nvSpPr>
        <p:spPr/>
        <p:txBody>
          <a:bodyPr/>
          <a:lstStyle/>
          <a:p>
            <a:fld id="{48F63A3B-78C7-47BE-AE5E-E10140E04643}" type="slidenum">
              <a:rPr lang="en-US" smtClean="0"/>
              <a:t>3</a:t>
            </a:fld>
            <a:endParaRPr lang="en-US" dirty="0"/>
          </a:p>
        </p:txBody>
      </p:sp>
      <p:sp>
        <p:nvSpPr>
          <p:cNvPr id="5" name="TextBox 4">
            <a:extLst>
              <a:ext uri="{FF2B5EF4-FFF2-40B4-BE49-F238E27FC236}">
                <a16:creationId xmlns:a16="http://schemas.microsoft.com/office/drawing/2014/main" id="{977A6E9C-7136-BF62-D811-A40636F645C2}"/>
              </a:ext>
            </a:extLst>
          </p:cNvPr>
          <p:cNvSpPr txBox="1"/>
          <p:nvPr/>
        </p:nvSpPr>
        <p:spPr>
          <a:xfrm>
            <a:off x="7056173" y="1843538"/>
            <a:ext cx="758990" cy="369332"/>
          </a:xfrm>
          <a:prstGeom prst="rect">
            <a:avLst/>
          </a:prstGeom>
          <a:noFill/>
        </p:spPr>
        <p:txBody>
          <a:bodyPr wrap="none" rtlCol="0">
            <a:spAutoFit/>
          </a:bodyPr>
          <a:lstStyle/>
          <a:p>
            <a:r>
              <a:rPr lang="en-US" dirty="0"/>
              <a:t>OEWS</a:t>
            </a:r>
          </a:p>
        </p:txBody>
      </p:sp>
      <p:sp>
        <p:nvSpPr>
          <p:cNvPr id="7" name="TextBox 6">
            <a:extLst>
              <a:ext uri="{FF2B5EF4-FFF2-40B4-BE49-F238E27FC236}">
                <a16:creationId xmlns:a16="http://schemas.microsoft.com/office/drawing/2014/main" id="{5E37727D-3D49-F377-8FD9-F7D67743A02F}"/>
              </a:ext>
            </a:extLst>
          </p:cNvPr>
          <p:cNvSpPr txBox="1"/>
          <p:nvPr/>
        </p:nvSpPr>
        <p:spPr>
          <a:xfrm>
            <a:off x="8692026" y="1843538"/>
            <a:ext cx="551754" cy="369332"/>
          </a:xfrm>
          <a:prstGeom prst="rect">
            <a:avLst/>
          </a:prstGeom>
          <a:noFill/>
        </p:spPr>
        <p:txBody>
          <a:bodyPr wrap="none" rtlCol="0">
            <a:spAutoFit/>
          </a:bodyPr>
          <a:lstStyle/>
          <a:p>
            <a:r>
              <a:rPr lang="en-US" dirty="0"/>
              <a:t>NLX</a:t>
            </a:r>
          </a:p>
        </p:txBody>
      </p:sp>
      <p:sp>
        <p:nvSpPr>
          <p:cNvPr id="9" name="Oval 8">
            <a:extLst>
              <a:ext uri="{FF2B5EF4-FFF2-40B4-BE49-F238E27FC236}">
                <a16:creationId xmlns:a16="http://schemas.microsoft.com/office/drawing/2014/main" id="{50D9EC9E-4BDD-6651-32C7-6BCEADCB36A5}"/>
              </a:ext>
            </a:extLst>
          </p:cNvPr>
          <p:cNvSpPr/>
          <p:nvPr/>
        </p:nvSpPr>
        <p:spPr>
          <a:xfrm>
            <a:off x="8186638" y="4115488"/>
            <a:ext cx="2014422" cy="520995"/>
          </a:xfrm>
          <a:prstGeom prst="ellipse">
            <a:avLst/>
          </a:prstGeom>
          <a:noFill/>
          <a:ln>
            <a:solidFill>
              <a:srgbClr val="B2073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id="{935CFF87-A3E8-4B6F-E145-0B91F2A5F56D}"/>
              </a:ext>
            </a:extLst>
          </p:cNvPr>
          <p:cNvSpPr/>
          <p:nvPr/>
        </p:nvSpPr>
        <p:spPr>
          <a:xfrm>
            <a:off x="8186638" y="3254169"/>
            <a:ext cx="2014422" cy="520995"/>
          </a:xfrm>
          <a:prstGeom prst="ellipse">
            <a:avLst/>
          </a:prstGeom>
          <a:noFill/>
          <a:ln>
            <a:solidFill>
              <a:srgbClr val="B2073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B779F84D-A441-6FD4-B6B6-1CBD9A24805F}"/>
              </a:ext>
            </a:extLst>
          </p:cNvPr>
          <p:cNvSpPr txBox="1"/>
          <p:nvPr/>
        </p:nvSpPr>
        <p:spPr>
          <a:xfrm>
            <a:off x="10293754" y="1843538"/>
            <a:ext cx="494302" cy="369332"/>
          </a:xfrm>
          <a:prstGeom prst="rect">
            <a:avLst/>
          </a:prstGeom>
          <a:noFill/>
        </p:spPr>
        <p:txBody>
          <a:bodyPr wrap="none" rtlCol="0">
            <a:spAutoFit/>
          </a:bodyPr>
          <a:lstStyle/>
          <a:p>
            <a:r>
              <a:rPr lang="en-US" dirty="0"/>
              <a:t>JVS</a:t>
            </a:r>
          </a:p>
        </p:txBody>
      </p:sp>
      <p:sp>
        <p:nvSpPr>
          <p:cNvPr id="15" name="Rectangle 14">
            <a:extLst>
              <a:ext uri="{FF2B5EF4-FFF2-40B4-BE49-F238E27FC236}">
                <a16:creationId xmlns:a16="http://schemas.microsoft.com/office/drawing/2014/main" id="{09953B0C-63F5-3563-D230-152D94B9016B}"/>
              </a:ext>
            </a:extLst>
          </p:cNvPr>
          <p:cNvSpPr/>
          <p:nvPr/>
        </p:nvSpPr>
        <p:spPr>
          <a:xfrm>
            <a:off x="2715308" y="3343275"/>
            <a:ext cx="9153744" cy="152400"/>
          </a:xfrm>
          <a:prstGeom prst="rect">
            <a:avLst/>
          </a:prstGeom>
          <a:solidFill>
            <a:srgbClr val="FFFF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AC601BE-F238-7BCB-AD10-06A5CF101CDC}"/>
              </a:ext>
            </a:extLst>
          </p:cNvPr>
          <p:cNvSpPr/>
          <p:nvPr/>
        </p:nvSpPr>
        <p:spPr>
          <a:xfrm>
            <a:off x="2732240" y="3540522"/>
            <a:ext cx="9153744" cy="152400"/>
          </a:xfrm>
          <a:prstGeom prst="rect">
            <a:avLst/>
          </a:prstGeom>
          <a:solidFill>
            <a:srgbClr val="FFFF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F829632-0F89-5A2C-AE69-92F3DD96880C}"/>
              </a:ext>
            </a:extLst>
          </p:cNvPr>
          <p:cNvSpPr/>
          <p:nvPr/>
        </p:nvSpPr>
        <p:spPr>
          <a:xfrm>
            <a:off x="2732240" y="4279408"/>
            <a:ext cx="9153744" cy="152400"/>
          </a:xfrm>
          <a:prstGeom prst="rect">
            <a:avLst/>
          </a:prstGeom>
          <a:solidFill>
            <a:srgbClr val="FFFF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55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7FC09-CA94-5DD0-D336-B3E2DD765EE7}"/>
              </a:ext>
            </a:extLst>
          </p:cNvPr>
          <p:cNvSpPr>
            <a:spLocks noGrp="1"/>
          </p:cNvSpPr>
          <p:nvPr>
            <p:ph type="title"/>
          </p:nvPr>
        </p:nvSpPr>
        <p:spPr/>
        <p:txBody>
          <a:bodyPr/>
          <a:lstStyle/>
          <a:p>
            <a:r>
              <a:rPr lang="en-US" dirty="0"/>
              <a:t>Impact on the Total</a:t>
            </a:r>
          </a:p>
        </p:txBody>
      </p:sp>
      <p:sp>
        <p:nvSpPr>
          <p:cNvPr id="3" name="Content Placeholder 2">
            <a:extLst>
              <a:ext uri="{FF2B5EF4-FFF2-40B4-BE49-F238E27FC236}">
                <a16:creationId xmlns:a16="http://schemas.microsoft.com/office/drawing/2014/main" id="{6193540C-4633-3D4B-3DF3-D2667D8FF9D3}"/>
              </a:ext>
            </a:extLst>
          </p:cNvPr>
          <p:cNvSpPr>
            <a:spLocks noGrp="1"/>
          </p:cNvSpPr>
          <p:nvPr>
            <p:ph idx="1"/>
          </p:nvPr>
        </p:nvSpPr>
        <p:spPr>
          <a:xfrm>
            <a:off x="322948" y="1610518"/>
            <a:ext cx="2527828" cy="1616776"/>
          </a:xfrm>
        </p:spPr>
        <p:txBody>
          <a:bodyPr>
            <a:normAutofit fontScale="92500" lnSpcReduction="10000"/>
          </a:bodyPr>
          <a:lstStyle/>
          <a:p>
            <a:pPr marL="0" indent="0">
              <a:buNone/>
            </a:pPr>
            <a:r>
              <a:rPr lang="en-US" dirty="0"/>
              <a:t>Overrepresentation of IT jobs appears to have impacted the trend </a:t>
            </a:r>
          </a:p>
          <a:p>
            <a:pPr marL="0" indent="0">
              <a:buNone/>
            </a:pPr>
            <a:endParaRPr lang="en-US" dirty="0"/>
          </a:p>
        </p:txBody>
      </p:sp>
      <p:sp>
        <p:nvSpPr>
          <p:cNvPr id="4" name="Date Placeholder 3">
            <a:extLst>
              <a:ext uri="{FF2B5EF4-FFF2-40B4-BE49-F238E27FC236}">
                <a16:creationId xmlns:a16="http://schemas.microsoft.com/office/drawing/2014/main" id="{2E63F6EF-945F-6022-31CB-4B495EABA35D}"/>
              </a:ext>
            </a:extLst>
          </p:cNvPr>
          <p:cNvSpPr>
            <a:spLocks noGrp="1"/>
          </p:cNvSpPr>
          <p:nvPr>
            <p:ph type="dt" sz="half" idx="10"/>
          </p:nvPr>
        </p:nvSpPr>
        <p:spPr/>
        <p:txBody>
          <a:bodyPr/>
          <a:lstStyle/>
          <a:p>
            <a:fld id="{824D5D47-1752-4D84-8BFB-C2F71A34C932}" type="datetime1">
              <a:rPr lang="en-US" smtClean="0"/>
              <a:t>4/24/2024</a:t>
            </a:fld>
            <a:endParaRPr lang="en-US" dirty="0"/>
          </a:p>
        </p:txBody>
      </p:sp>
      <p:sp>
        <p:nvSpPr>
          <p:cNvPr id="6" name="Slide Number Placeholder 5">
            <a:extLst>
              <a:ext uri="{FF2B5EF4-FFF2-40B4-BE49-F238E27FC236}">
                <a16:creationId xmlns:a16="http://schemas.microsoft.com/office/drawing/2014/main" id="{787E9D35-9F2B-F7EA-8FA2-4A99BACB3AD4}"/>
              </a:ext>
            </a:extLst>
          </p:cNvPr>
          <p:cNvSpPr>
            <a:spLocks noGrp="1"/>
          </p:cNvSpPr>
          <p:nvPr>
            <p:ph type="sldNum" sz="quarter" idx="12"/>
          </p:nvPr>
        </p:nvSpPr>
        <p:spPr/>
        <p:txBody>
          <a:bodyPr/>
          <a:lstStyle/>
          <a:p>
            <a:fld id="{48F63A3B-78C7-47BE-AE5E-E10140E04643}" type="slidenum">
              <a:rPr lang="en-US" smtClean="0"/>
              <a:t>4</a:t>
            </a:fld>
            <a:endParaRPr lang="en-US" dirty="0"/>
          </a:p>
        </p:txBody>
      </p:sp>
      <p:pic>
        <p:nvPicPr>
          <p:cNvPr id="7" name="Picture 6">
            <a:extLst>
              <a:ext uri="{FF2B5EF4-FFF2-40B4-BE49-F238E27FC236}">
                <a16:creationId xmlns:a16="http://schemas.microsoft.com/office/drawing/2014/main" id="{7FF771FB-B97F-B6F2-1A29-16BE97B8CE2E}"/>
              </a:ext>
            </a:extLst>
          </p:cNvPr>
          <p:cNvPicPr>
            <a:picLocks noChangeAspect="1"/>
          </p:cNvPicPr>
          <p:nvPr/>
        </p:nvPicPr>
        <p:blipFill>
          <a:blip r:embed="rId3"/>
          <a:stretch>
            <a:fillRect/>
          </a:stretch>
        </p:blipFill>
        <p:spPr>
          <a:xfrm>
            <a:off x="2850776" y="1382788"/>
            <a:ext cx="8875402" cy="5475212"/>
          </a:xfrm>
          <a:prstGeom prst="rect">
            <a:avLst/>
          </a:prstGeom>
        </p:spPr>
      </p:pic>
      <p:pic>
        <p:nvPicPr>
          <p:cNvPr id="10" name="Picture 9">
            <a:extLst>
              <a:ext uri="{FF2B5EF4-FFF2-40B4-BE49-F238E27FC236}">
                <a16:creationId xmlns:a16="http://schemas.microsoft.com/office/drawing/2014/main" id="{23216CF0-5C77-6C43-EF3C-EEFB2834179B}"/>
              </a:ext>
            </a:extLst>
          </p:cNvPr>
          <p:cNvPicPr>
            <a:picLocks noChangeAspect="1"/>
          </p:cNvPicPr>
          <p:nvPr/>
        </p:nvPicPr>
        <p:blipFill>
          <a:blip r:embed="rId4"/>
          <a:stretch>
            <a:fillRect/>
          </a:stretch>
        </p:blipFill>
        <p:spPr>
          <a:xfrm>
            <a:off x="2850776" y="1382788"/>
            <a:ext cx="9018276" cy="5450148"/>
          </a:xfrm>
          <a:prstGeom prst="rect">
            <a:avLst/>
          </a:prstGeom>
        </p:spPr>
      </p:pic>
      <p:sp>
        <p:nvSpPr>
          <p:cNvPr id="5" name="Rectangle 4">
            <a:extLst>
              <a:ext uri="{FF2B5EF4-FFF2-40B4-BE49-F238E27FC236}">
                <a16:creationId xmlns:a16="http://schemas.microsoft.com/office/drawing/2014/main" id="{15CCA1A7-18FA-3A36-8E2E-5BBC2A8F0BD9}"/>
              </a:ext>
            </a:extLst>
          </p:cNvPr>
          <p:cNvSpPr/>
          <p:nvPr/>
        </p:nvSpPr>
        <p:spPr>
          <a:xfrm>
            <a:off x="9427188" y="1610519"/>
            <a:ext cx="927887" cy="4662450"/>
          </a:xfrm>
          <a:prstGeom prst="rect">
            <a:avLst/>
          </a:prstGeom>
          <a:solidFill>
            <a:srgbClr val="E8E8E8">
              <a:alpha val="4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875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D8674-A97A-AA58-B8BB-F934A5AB2146}"/>
              </a:ext>
            </a:extLst>
          </p:cNvPr>
          <p:cNvSpPr>
            <a:spLocks noGrp="1"/>
          </p:cNvSpPr>
          <p:nvPr>
            <p:ph type="title"/>
          </p:nvPr>
        </p:nvSpPr>
        <p:spPr/>
        <p:txBody>
          <a:bodyPr/>
          <a:lstStyle/>
          <a:p>
            <a:r>
              <a:rPr lang="en-US" dirty="0"/>
              <a:t>Next Step: QCEW Coverage</a:t>
            </a:r>
          </a:p>
        </p:txBody>
      </p:sp>
      <p:sp>
        <p:nvSpPr>
          <p:cNvPr id="3" name="Content Placeholder 2">
            <a:extLst>
              <a:ext uri="{FF2B5EF4-FFF2-40B4-BE49-F238E27FC236}">
                <a16:creationId xmlns:a16="http://schemas.microsoft.com/office/drawing/2014/main" id="{2BE6A996-653B-CA58-250F-9925279E8026}"/>
              </a:ext>
            </a:extLst>
          </p:cNvPr>
          <p:cNvSpPr>
            <a:spLocks noGrp="1"/>
          </p:cNvSpPr>
          <p:nvPr>
            <p:ph idx="1"/>
          </p:nvPr>
        </p:nvSpPr>
        <p:spPr/>
        <p:txBody>
          <a:bodyPr>
            <a:normAutofit fontScale="92500" lnSpcReduction="20000"/>
          </a:bodyPr>
          <a:lstStyle/>
          <a:p>
            <a:r>
              <a:rPr lang="en-US" dirty="0"/>
              <a:t>FEIN</a:t>
            </a:r>
          </a:p>
          <a:p>
            <a:r>
              <a:rPr lang="en-US" dirty="0"/>
              <a:t>Exact name match with Trade or Legal Name</a:t>
            </a:r>
          </a:p>
          <a:p>
            <a:r>
              <a:rPr lang="en-US" dirty="0"/>
              <a:t>Name completely contained in Trade or Legal Name</a:t>
            </a:r>
          </a:p>
          <a:p>
            <a:pPr lvl="1"/>
            <a:r>
              <a:rPr lang="en-US" dirty="0"/>
              <a:t>Excluded very short or common names</a:t>
            </a:r>
          </a:p>
          <a:p>
            <a:pPr lvl="1"/>
            <a:r>
              <a:rPr lang="en-US" dirty="0"/>
              <a:t>Helped to catch differences like LLC or Inc.</a:t>
            </a:r>
          </a:p>
          <a:p>
            <a:r>
              <a:rPr lang="en-US" dirty="0"/>
              <a:t>Known patterns converted (County of Ramsey &gt; Ramsey County)</a:t>
            </a:r>
          </a:p>
          <a:p>
            <a:endParaRPr lang="en-US" dirty="0"/>
          </a:p>
          <a:p>
            <a:r>
              <a:rPr lang="en-US" dirty="0"/>
              <a:t>Matching occurred both from the QCEW side and from NLX – pool of firms that employed teachers</a:t>
            </a:r>
          </a:p>
        </p:txBody>
      </p:sp>
      <p:sp>
        <p:nvSpPr>
          <p:cNvPr id="4" name="Date Placeholder 3">
            <a:extLst>
              <a:ext uri="{FF2B5EF4-FFF2-40B4-BE49-F238E27FC236}">
                <a16:creationId xmlns:a16="http://schemas.microsoft.com/office/drawing/2014/main" id="{8ED56849-7F50-CDC3-3B9F-B7D0E282AB90}"/>
              </a:ext>
            </a:extLst>
          </p:cNvPr>
          <p:cNvSpPr>
            <a:spLocks noGrp="1"/>
          </p:cNvSpPr>
          <p:nvPr>
            <p:ph type="dt" sz="half" idx="10"/>
          </p:nvPr>
        </p:nvSpPr>
        <p:spPr/>
        <p:txBody>
          <a:bodyPr/>
          <a:lstStyle/>
          <a:p>
            <a:fld id="{824D5D47-1752-4D84-8BFB-C2F71A34C932}" type="datetime1">
              <a:rPr lang="en-US" smtClean="0"/>
              <a:t>4/24/2024</a:t>
            </a:fld>
            <a:endParaRPr lang="en-US" dirty="0"/>
          </a:p>
        </p:txBody>
      </p:sp>
      <p:sp>
        <p:nvSpPr>
          <p:cNvPr id="6" name="Slide Number Placeholder 5">
            <a:extLst>
              <a:ext uri="{FF2B5EF4-FFF2-40B4-BE49-F238E27FC236}">
                <a16:creationId xmlns:a16="http://schemas.microsoft.com/office/drawing/2014/main" id="{3B6BD00C-A70D-2C97-6CF3-99AFA557EE65}"/>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2219816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242E7-573A-795E-88D8-2533F3A5C112}"/>
              </a:ext>
            </a:extLst>
          </p:cNvPr>
          <p:cNvSpPr>
            <a:spLocks noGrp="1"/>
          </p:cNvSpPr>
          <p:nvPr>
            <p:ph type="title"/>
          </p:nvPr>
        </p:nvSpPr>
        <p:spPr/>
        <p:txBody>
          <a:bodyPr/>
          <a:lstStyle/>
          <a:p>
            <a:r>
              <a:rPr lang="en-US" dirty="0"/>
              <a:t>Narrowing the Scope: Schools</a:t>
            </a:r>
          </a:p>
        </p:txBody>
      </p:sp>
      <p:sp>
        <p:nvSpPr>
          <p:cNvPr id="3" name="Content Placeholder 2">
            <a:extLst>
              <a:ext uri="{FF2B5EF4-FFF2-40B4-BE49-F238E27FC236}">
                <a16:creationId xmlns:a16="http://schemas.microsoft.com/office/drawing/2014/main" id="{AC27F268-33D9-5444-E32A-B621C7A2E4C8}"/>
              </a:ext>
            </a:extLst>
          </p:cNvPr>
          <p:cNvSpPr>
            <a:spLocks noGrp="1"/>
          </p:cNvSpPr>
          <p:nvPr>
            <p:ph idx="1"/>
          </p:nvPr>
        </p:nvSpPr>
        <p:spPr>
          <a:xfrm>
            <a:off x="838200" y="1825625"/>
            <a:ext cx="3957084" cy="4351338"/>
          </a:xfrm>
        </p:spPr>
        <p:txBody>
          <a:bodyPr>
            <a:normAutofit fontScale="92500" lnSpcReduction="10000"/>
          </a:bodyPr>
          <a:lstStyle/>
          <a:p>
            <a:pPr marL="0" indent="0">
              <a:buNone/>
            </a:pPr>
            <a:r>
              <a:rPr lang="en-US" b="1" dirty="0"/>
              <a:t>Advantages</a:t>
            </a:r>
          </a:p>
          <a:p>
            <a:r>
              <a:rPr lang="en-US" dirty="0"/>
              <a:t>Relatively small</a:t>
            </a:r>
          </a:p>
          <a:p>
            <a:r>
              <a:rPr lang="en-US" dirty="0"/>
              <a:t>Has unique occupations</a:t>
            </a:r>
          </a:p>
          <a:p>
            <a:r>
              <a:rPr lang="en-US" dirty="0"/>
              <a:t>Inherently local and state-specific</a:t>
            </a:r>
          </a:p>
          <a:p>
            <a:r>
              <a:rPr lang="en-US" dirty="0"/>
              <a:t>Identifiable economic and seasonal trends</a:t>
            </a:r>
          </a:p>
          <a:p>
            <a:r>
              <a:rPr lang="en-US" dirty="0"/>
              <a:t>Would have to be heavily reviewed anyhow</a:t>
            </a:r>
          </a:p>
        </p:txBody>
      </p:sp>
      <p:sp>
        <p:nvSpPr>
          <p:cNvPr id="4" name="Date Placeholder 3">
            <a:extLst>
              <a:ext uri="{FF2B5EF4-FFF2-40B4-BE49-F238E27FC236}">
                <a16:creationId xmlns:a16="http://schemas.microsoft.com/office/drawing/2014/main" id="{2D6611A5-96F4-E520-6B76-F8F1074A9346}"/>
              </a:ext>
            </a:extLst>
          </p:cNvPr>
          <p:cNvSpPr>
            <a:spLocks noGrp="1"/>
          </p:cNvSpPr>
          <p:nvPr>
            <p:ph type="dt" sz="half" idx="10"/>
          </p:nvPr>
        </p:nvSpPr>
        <p:spPr/>
        <p:txBody>
          <a:bodyPr/>
          <a:lstStyle/>
          <a:p>
            <a:fld id="{824D5D47-1752-4D84-8BFB-C2F71A34C932}" type="datetime1">
              <a:rPr lang="en-US" smtClean="0"/>
              <a:t>4/24/2024</a:t>
            </a:fld>
            <a:endParaRPr lang="en-US" dirty="0"/>
          </a:p>
        </p:txBody>
      </p:sp>
      <p:sp>
        <p:nvSpPr>
          <p:cNvPr id="6" name="Slide Number Placeholder 5">
            <a:extLst>
              <a:ext uri="{FF2B5EF4-FFF2-40B4-BE49-F238E27FC236}">
                <a16:creationId xmlns:a16="http://schemas.microsoft.com/office/drawing/2014/main" id="{FEE58D18-57F0-CBA5-F3EE-65C2E5D09C6B}"/>
              </a:ext>
            </a:extLst>
          </p:cNvPr>
          <p:cNvSpPr>
            <a:spLocks noGrp="1"/>
          </p:cNvSpPr>
          <p:nvPr>
            <p:ph type="sldNum" sz="quarter" idx="12"/>
          </p:nvPr>
        </p:nvSpPr>
        <p:spPr/>
        <p:txBody>
          <a:bodyPr/>
          <a:lstStyle/>
          <a:p>
            <a:fld id="{48F63A3B-78C7-47BE-AE5E-E10140E04643}" type="slidenum">
              <a:rPr lang="en-US" smtClean="0"/>
              <a:t>6</a:t>
            </a:fld>
            <a:endParaRPr lang="en-US" dirty="0"/>
          </a:p>
        </p:txBody>
      </p:sp>
      <p:graphicFrame>
        <p:nvGraphicFramePr>
          <p:cNvPr id="5" name="Table 4">
            <a:extLst>
              <a:ext uri="{FF2B5EF4-FFF2-40B4-BE49-F238E27FC236}">
                <a16:creationId xmlns:a16="http://schemas.microsoft.com/office/drawing/2014/main" id="{2DA056B2-2190-63A7-6DD9-EF954388AA7B}"/>
              </a:ext>
            </a:extLst>
          </p:cNvPr>
          <p:cNvGraphicFramePr>
            <a:graphicFrameLocks noGrp="1"/>
          </p:cNvGraphicFramePr>
          <p:nvPr>
            <p:extLst>
              <p:ext uri="{D42A27DB-BD31-4B8C-83A1-F6EECF244321}">
                <p14:modId xmlns:p14="http://schemas.microsoft.com/office/powerpoint/2010/main" val="3598408387"/>
              </p:ext>
            </p:extLst>
          </p:nvPr>
        </p:nvGraphicFramePr>
        <p:xfrm>
          <a:off x="6420293" y="1737098"/>
          <a:ext cx="4574375" cy="4528392"/>
        </p:xfrm>
        <a:graphic>
          <a:graphicData uri="http://schemas.openxmlformats.org/drawingml/2006/table">
            <a:tbl>
              <a:tblPr>
                <a:tableStyleId>{5C22544A-7EE6-4342-B048-85BDC9FD1C3A}</a:tableStyleId>
              </a:tblPr>
              <a:tblGrid>
                <a:gridCol w="1538845">
                  <a:extLst>
                    <a:ext uri="{9D8B030D-6E8A-4147-A177-3AD203B41FA5}">
                      <a16:colId xmlns:a16="http://schemas.microsoft.com/office/drawing/2014/main" val="923630371"/>
                    </a:ext>
                  </a:extLst>
                </a:gridCol>
                <a:gridCol w="822123">
                  <a:extLst>
                    <a:ext uri="{9D8B030D-6E8A-4147-A177-3AD203B41FA5}">
                      <a16:colId xmlns:a16="http://schemas.microsoft.com/office/drawing/2014/main" val="1316413293"/>
                    </a:ext>
                  </a:extLst>
                </a:gridCol>
                <a:gridCol w="1096163">
                  <a:extLst>
                    <a:ext uri="{9D8B030D-6E8A-4147-A177-3AD203B41FA5}">
                      <a16:colId xmlns:a16="http://schemas.microsoft.com/office/drawing/2014/main" val="2167168701"/>
                    </a:ext>
                  </a:extLst>
                </a:gridCol>
                <a:gridCol w="1117244">
                  <a:extLst>
                    <a:ext uri="{9D8B030D-6E8A-4147-A177-3AD203B41FA5}">
                      <a16:colId xmlns:a16="http://schemas.microsoft.com/office/drawing/2014/main" val="2602179383"/>
                    </a:ext>
                  </a:extLst>
                </a:gridCol>
              </a:tblGrid>
              <a:tr h="870792">
                <a:tc>
                  <a:txBody>
                    <a:bodyPr/>
                    <a:lstStyle/>
                    <a:p>
                      <a:pPr algn="l" fontAlgn="b"/>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b="1" u="none" strike="noStrike" dirty="0">
                          <a:effectLst/>
                        </a:rPr>
                        <a:t>Total</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b="1" u="none" strike="noStrike" dirty="0">
                          <a:effectLst/>
                        </a:rPr>
                        <a:t>Matched</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b="1" u="none" strike="noStrike" dirty="0">
                          <a:effectLst/>
                        </a:rPr>
                        <a:t>Pct Matched</a:t>
                      </a:r>
                      <a:endParaRPr lang="en-US" sz="20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78070105"/>
                  </a:ext>
                </a:extLst>
              </a:tr>
              <a:tr h="290264">
                <a:tc>
                  <a:txBody>
                    <a:bodyPr/>
                    <a:lstStyle/>
                    <a:p>
                      <a:pPr algn="l" fontAlgn="b"/>
                      <a:endParaRPr lang="en-US" sz="20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640</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146</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22.8%</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34507355"/>
                  </a:ext>
                </a:extLst>
              </a:tr>
              <a:tr h="290264">
                <a:tc>
                  <a:txBody>
                    <a:bodyPr/>
                    <a:lstStyle/>
                    <a:p>
                      <a:pPr algn="l" fontAlgn="b"/>
                      <a:r>
                        <a:rPr lang="en-US" sz="2000" b="1" u="none" strike="noStrike" dirty="0">
                          <a:effectLst/>
                        </a:rPr>
                        <a:t>&lt;50</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a:effectLst/>
                        </a:rPr>
                        <a:t>183</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a:effectLst/>
                        </a:rPr>
                        <a:t>8</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4.4%</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40489012"/>
                  </a:ext>
                </a:extLst>
              </a:tr>
              <a:tr h="290264">
                <a:tc>
                  <a:txBody>
                    <a:bodyPr/>
                    <a:lstStyle/>
                    <a:p>
                      <a:pPr algn="l" fontAlgn="b"/>
                      <a:r>
                        <a:rPr lang="en-US" sz="2000" b="1" u="none" strike="noStrike">
                          <a:effectLst/>
                        </a:rPr>
                        <a:t>50-100</a:t>
                      </a:r>
                      <a:endParaRPr lang="en-US" sz="20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a:effectLst/>
                        </a:rPr>
                        <a:t>136</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a:effectLst/>
                        </a:rPr>
                        <a:t>24</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17.6%</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21673354"/>
                  </a:ext>
                </a:extLst>
              </a:tr>
              <a:tr h="290264">
                <a:tc>
                  <a:txBody>
                    <a:bodyPr/>
                    <a:lstStyle/>
                    <a:p>
                      <a:pPr algn="l" fontAlgn="b"/>
                      <a:r>
                        <a:rPr lang="en-US" sz="2000" b="1" u="none" strike="noStrike" dirty="0">
                          <a:effectLst/>
                        </a:rPr>
                        <a:t>100-200</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a:effectLst/>
                        </a:rPr>
                        <a:t>160</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a:effectLst/>
                        </a:rPr>
                        <a:t>27</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16.9%</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57401267"/>
                  </a:ext>
                </a:extLst>
              </a:tr>
              <a:tr h="290264">
                <a:tc>
                  <a:txBody>
                    <a:bodyPr/>
                    <a:lstStyle/>
                    <a:p>
                      <a:pPr algn="l" fontAlgn="b"/>
                      <a:r>
                        <a:rPr lang="en-US" sz="2000" b="1" u="none" strike="noStrike">
                          <a:effectLst/>
                        </a:rPr>
                        <a:t>200+</a:t>
                      </a:r>
                      <a:endParaRPr lang="en-US" sz="20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a:effectLst/>
                        </a:rPr>
                        <a:t>161</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a:effectLst/>
                        </a:rPr>
                        <a:t>87</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54.0%</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46469649"/>
                  </a:ext>
                </a:extLst>
              </a:tr>
              <a:tr h="290264">
                <a:tc>
                  <a:txBody>
                    <a:bodyPr/>
                    <a:lstStyle/>
                    <a:p>
                      <a:pPr algn="l" fontAlgn="b"/>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37931290"/>
                  </a:ext>
                </a:extLst>
              </a:tr>
              <a:tr h="290264">
                <a:tc>
                  <a:txBody>
                    <a:bodyPr/>
                    <a:lstStyle/>
                    <a:p>
                      <a:pPr algn="l" fontAlgn="b"/>
                      <a:r>
                        <a:rPr lang="en-US" sz="2000" b="1" u="none" strike="noStrike" dirty="0">
                          <a:effectLst/>
                        </a:rPr>
                        <a:t>Central</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a:effectLst/>
                        </a:rPr>
                        <a:t>79</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a:effectLst/>
                        </a:rPr>
                        <a:t>21</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26.6%</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37885062"/>
                  </a:ext>
                </a:extLst>
              </a:tr>
              <a:tr h="290264">
                <a:tc>
                  <a:txBody>
                    <a:bodyPr/>
                    <a:lstStyle/>
                    <a:p>
                      <a:pPr algn="l" fontAlgn="b"/>
                      <a:r>
                        <a:rPr lang="en-US" sz="2000" b="1" u="none" strike="noStrike" dirty="0">
                          <a:effectLst/>
                        </a:rPr>
                        <a:t>NE</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a:effectLst/>
                        </a:rPr>
                        <a:t>43</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a:effectLst/>
                        </a:rPr>
                        <a:t>14</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32.6%</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45692804"/>
                  </a:ext>
                </a:extLst>
              </a:tr>
              <a:tr h="290264">
                <a:tc>
                  <a:txBody>
                    <a:bodyPr/>
                    <a:lstStyle/>
                    <a:p>
                      <a:pPr algn="l" fontAlgn="b"/>
                      <a:r>
                        <a:rPr lang="en-US" sz="2000" b="1" u="none" strike="noStrike" dirty="0">
                          <a:effectLst/>
                        </a:rPr>
                        <a:t>NW</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a:effectLst/>
                        </a:rPr>
                        <a:t>112</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a:effectLst/>
                        </a:rPr>
                        <a:t>19</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17.0%</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52590890"/>
                  </a:ext>
                </a:extLst>
              </a:tr>
              <a:tr h="290264">
                <a:tc>
                  <a:txBody>
                    <a:bodyPr/>
                    <a:lstStyle/>
                    <a:p>
                      <a:pPr algn="l" fontAlgn="b"/>
                      <a:r>
                        <a:rPr lang="en-US" sz="2000" b="1" u="none" strike="noStrike" dirty="0">
                          <a:effectLst/>
                        </a:rPr>
                        <a:t>SE</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a:effectLst/>
                        </a:rPr>
                        <a:t>72</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a:effectLst/>
                        </a:rPr>
                        <a:t>14</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19.4%</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63425981"/>
                  </a:ext>
                </a:extLst>
              </a:tr>
              <a:tr h="290264">
                <a:tc>
                  <a:txBody>
                    <a:bodyPr/>
                    <a:lstStyle/>
                    <a:p>
                      <a:pPr algn="l" fontAlgn="b"/>
                      <a:r>
                        <a:rPr lang="en-US" sz="2000" b="1" u="none" strike="noStrike" dirty="0">
                          <a:effectLst/>
                        </a:rPr>
                        <a:t>SW</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a:effectLst/>
                        </a:rPr>
                        <a:t>81</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a:effectLst/>
                        </a:rPr>
                        <a:t>20</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24.7%</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42006538"/>
                  </a:ext>
                </a:extLst>
              </a:tr>
              <a:tr h="290264">
                <a:tc>
                  <a:txBody>
                    <a:bodyPr/>
                    <a:lstStyle/>
                    <a:p>
                      <a:pPr algn="l" fontAlgn="b"/>
                      <a:r>
                        <a:rPr lang="en-US" sz="2000" b="1" u="none" strike="noStrike" dirty="0">
                          <a:effectLst/>
                        </a:rPr>
                        <a:t>Twin Cities</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a:effectLst/>
                        </a:rPr>
                        <a:t>251</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a:effectLst/>
                        </a:rPr>
                        <a:t>61</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24.3%</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62578309"/>
                  </a:ext>
                </a:extLst>
              </a:tr>
            </a:tbl>
          </a:graphicData>
        </a:graphic>
      </p:graphicFrame>
    </p:spTree>
    <p:extLst>
      <p:ext uri="{BB962C8B-B14F-4D97-AF65-F5344CB8AC3E}">
        <p14:creationId xmlns:p14="http://schemas.microsoft.com/office/powerpoint/2010/main" val="4032720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2B1E8-E4CF-ECAC-B710-03061C5CA783}"/>
              </a:ext>
            </a:extLst>
          </p:cNvPr>
          <p:cNvSpPr>
            <a:spLocks noGrp="1"/>
          </p:cNvSpPr>
          <p:nvPr>
            <p:ph type="title"/>
          </p:nvPr>
        </p:nvSpPr>
        <p:spPr/>
        <p:txBody>
          <a:bodyPr/>
          <a:lstStyle/>
          <a:p>
            <a:r>
              <a:rPr lang="en-US" dirty="0"/>
              <a:t>Aggregate NLX Job Openings by Job Type for Schools</a:t>
            </a:r>
          </a:p>
        </p:txBody>
      </p:sp>
      <p:sp>
        <p:nvSpPr>
          <p:cNvPr id="4" name="Date Placeholder 3">
            <a:extLst>
              <a:ext uri="{FF2B5EF4-FFF2-40B4-BE49-F238E27FC236}">
                <a16:creationId xmlns:a16="http://schemas.microsoft.com/office/drawing/2014/main" id="{848E481F-9638-BF93-7ADD-2557CF99FE80}"/>
              </a:ext>
            </a:extLst>
          </p:cNvPr>
          <p:cNvSpPr>
            <a:spLocks noGrp="1"/>
          </p:cNvSpPr>
          <p:nvPr>
            <p:ph type="dt" sz="half" idx="10"/>
          </p:nvPr>
        </p:nvSpPr>
        <p:spPr/>
        <p:txBody>
          <a:bodyPr/>
          <a:lstStyle/>
          <a:p>
            <a:fld id="{824D5D47-1752-4D84-8BFB-C2F71A34C932}" type="datetime1">
              <a:rPr lang="en-US" smtClean="0"/>
              <a:t>4/24/2024</a:t>
            </a:fld>
            <a:endParaRPr lang="en-US" dirty="0"/>
          </a:p>
        </p:txBody>
      </p:sp>
      <p:sp>
        <p:nvSpPr>
          <p:cNvPr id="6" name="Slide Number Placeholder 5">
            <a:extLst>
              <a:ext uri="{FF2B5EF4-FFF2-40B4-BE49-F238E27FC236}">
                <a16:creationId xmlns:a16="http://schemas.microsoft.com/office/drawing/2014/main" id="{1D098F3F-24DC-EEB4-5DC0-012D64BAAA04}"/>
              </a:ext>
            </a:extLst>
          </p:cNvPr>
          <p:cNvSpPr>
            <a:spLocks noGrp="1"/>
          </p:cNvSpPr>
          <p:nvPr>
            <p:ph type="sldNum" sz="quarter" idx="12"/>
          </p:nvPr>
        </p:nvSpPr>
        <p:spPr/>
        <p:txBody>
          <a:bodyPr/>
          <a:lstStyle/>
          <a:p>
            <a:fld id="{48F63A3B-78C7-47BE-AE5E-E10140E04643}" type="slidenum">
              <a:rPr lang="en-US" smtClean="0"/>
              <a:t>7</a:t>
            </a:fld>
            <a:endParaRPr lang="en-US" dirty="0"/>
          </a:p>
        </p:txBody>
      </p:sp>
      <p:graphicFrame>
        <p:nvGraphicFramePr>
          <p:cNvPr id="8" name="Chart 7">
            <a:extLst>
              <a:ext uri="{FF2B5EF4-FFF2-40B4-BE49-F238E27FC236}">
                <a16:creationId xmlns:a16="http://schemas.microsoft.com/office/drawing/2014/main" id="{F10646EA-85EA-D067-3355-EAB7873E6472}"/>
              </a:ext>
            </a:extLst>
          </p:cNvPr>
          <p:cNvGraphicFramePr>
            <a:graphicFrameLocks/>
          </p:cNvGraphicFramePr>
          <p:nvPr>
            <p:extLst>
              <p:ext uri="{D42A27DB-BD31-4B8C-83A1-F6EECF244321}">
                <p14:modId xmlns:p14="http://schemas.microsoft.com/office/powerpoint/2010/main" val="2798838938"/>
              </p:ext>
            </p:extLst>
          </p:nvPr>
        </p:nvGraphicFramePr>
        <p:xfrm>
          <a:off x="6215062" y="1346198"/>
          <a:ext cx="5781675" cy="5375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8F91A50A-20C4-8A13-F5C3-68A851D48B9B}"/>
              </a:ext>
            </a:extLst>
          </p:cNvPr>
          <p:cNvGraphicFramePr/>
          <p:nvPr>
            <p:extLst>
              <p:ext uri="{D42A27DB-BD31-4B8C-83A1-F6EECF244321}">
                <p14:modId xmlns:p14="http://schemas.microsoft.com/office/powerpoint/2010/main" val="2938877912"/>
              </p:ext>
            </p:extLst>
          </p:nvPr>
        </p:nvGraphicFramePr>
        <p:xfrm>
          <a:off x="1" y="1399249"/>
          <a:ext cx="6507126" cy="5452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2167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25FDD-2A30-EB9A-5597-A36CA41B21B9}"/>
              </a:ext>
            </a:extLst>
          </p:cNvPr>
          <p:cNvSpPr>
            <a:spLocks noGrp="1"/>
          </p:cNvSpPr>
          <p:nvPr>
            <p:ph type="title"/>
          </p:nvPr>
        </p:nvSpPr>
        <p:spPr/>
        <p:txBody>
          <a:bodyPr/>
          <a:lstStyle/>
          <a:p>
            <a:r>
              <a:rPr lang="en-US" dirty="0"/>
              <a:t>Matched Schools Openings vs JOLTS National Trend</a:t>
            </a:r>
          </a:p>
        </p:txBody>
      </p:sp>
      <p:sp>
        <p:nvSpPr>
          <p:cNvPr id="4" name="Date Placeholder 3">
            <a:extLst>
              <a:ext uri="{FF2B5EF4-FFF2-40B4-BE49-F238E27FC236}">
                <a16:creationId xmlns:a16="http://schemas.microsoft.com/office/drawing/2014/main" id="{7B2371E1-2291-6C8C-8F3D-A206B4F82992}"/>
              </a:ext>
            </a:extLst>
          </p:cNvPr>
          <p:cNvSpPr>
            <a:spLocks noGrp="1"/>
          </p:cNvSpPr>
          <p:nvPr>
            <p:ph type="dt" sz="half" idx="10"/>
          </p:nvPr>
        </p:nvSpPr>
        <p:spPr/>
        <p:txBody>
          <a:bodyPr/>
          <a:lstStyle/>
          <a:p>
            <a:fld id="{824D5D47-1752-4D84-8BFB-C2F71A34C932}" type="datetime1">
              <a:rPr lang="en-US" smtClean="0"/>
              <a:t>4/24/2024</a:t>
            </a:fld>
            <a:endParaRPr lang="en-US" dirty="0"/>
          </a:p>
        </p:txBody>
      </p:sp>
      <p:sp>
        <p:nvSpPr>
          <p:cNvPr id="5" name="Footer Placeholder 4">
            <a:extLst>
              <a:ext uri="{FF2B5EF4-FFF2-40B4-BE49-F238E27FC236}">
                <a16:creationId xmlns:a16="http://schemas.microsoft.com/office/drawing/2014/main" id="{68411174-B48C-B615-5C83-FA8CF4C8441C}"/>
              </a:ext>
            </a:extLst>
          </p:cNvPr>
          <p:cNvSpPr>
            <a:spLocks noGrp="1"/>
          </p:cNvSpPr>
          <p:nvPr>
            <p:ph type="ftr" sz="quarter" idx="3"/>
          </p:nvPr>
        </p:nvSpPr>
        <p:spPr/>
        <p:txBody>
          <a:body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a:extLst>
              <a:ext uri="{FF2B5EF4-FFF2-40B4-BE49-F238E27FC236}">
                <a16:creationId xmlns:a16="http://schemas.microsoft.com/office/drawing/2014/main" id="{41341BFA-C8D2-F97A-7686-56F337703EA8}"/>
              </a:ext>
            </a:extLst>
          </p:cNvPr>
          <p:cNvSpPr>
            <a:spLocks noGrp="1"/>
          </p:cNvSpPr>
          <p:nvPr>
            <p:ph type="sldNum" sz="quarter" idx="12"/>
          </p:nvPr>
        </p:nvSpPr>
        <p:spPr/>
        <p:txBody>
          <a:bodyPr/>
          <a:lstStyle/>
          <a:p>
            <a:fld id="{48F63A3B-78C7-47BE-AE5E-E10140E04643}" type="slidenum">
              <a:rPr lang="en-US" smtClean="0"/>
              <a:t>8</a:t>
            </a:fld>
            <a:endParaRPr lang="en-US" dirty="0"/>
          </a:p>
        </p:txBody>
      </p:sp>
      <p:graphicFrame>
        <p:nvGraphicFramePr>
          <p:cNvPr id="9" name="Chart 8">
            <a:extLst>
              <a:ext uri="{FF2B5EF4-FFF2-40B4-BE49-F238E27FC236}">
                <a16:creationId xmlns:a16="http://schemas.microsoft.com/office/drawing/2014/main" id="{EC2BDCBE-484A-C3AE-567D-AA48117DACC2}"/>
              </a:ext>
            </a:extLst>
          </p:cNvPr>
          <p:cNvGraphicFramePr>
            <a:graphicFrameLocks/>
          </p:cNvGraphicFramePr>
          <p:nvPr>
            <p:extLst>
              <p:ext uri="{D42A27DB-BD31-4B8C-83A1-F6EECF244321}">
                <p14:modId xmlns:p14="http://schemas.microsoft.com/office/powerpoint/2010/main" val="146004984"/>
              </p:ext>
            </p:extLst>
          </p:nvPr>
        </p:nvGraphicFramePr>
        <p:xfrm>
          <a:off x="67339" y="1329071"/>
          <a:ext cx="12057321" cy="55289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743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02F8D-F7A0-FACC-537F-2A1E93E35093}"/>
              </a:ext>
            </a:extLst>
          </p:cNvPr>
          <p:cNvSpPr>
            <a:spLocks noGrp="1"/>
          </p:cNvSpPr>
          <p:nvPr>
            <p:ph type="title"/>
          </p:nvPr>
        </p:nvSpPr>
        <p:spPr/>
        <p:txBody>
          <a:bodyPr/>
          <a:lstStyle/>
          <a:p>
            <a:r>
              <a:rPr lang="en-US" dirty="0"/>
              <a:t>Construction</a:t>
            </a:r>
          </a:p>
        </p:txBody>
      </p:sp>
      <p:sp>
        <p:nvSpPr>
          <p:cNvPr id="3" name="Content Placeholder 2">
            <a:extLst>
              <a:ext uri="{FF2B5EF4-FFF2-40B4-BE49-F238E27FC236}">
                <a16:creationId xmlns:a16="http://schemas.microsoft.com/office/drawing/2014/main" id="{665FE449-7121-F2BF-F0FE-27C41BB9E094}"/>
              </a:ext>
            </a:extLst>
          </p:cNvPr>
          <p:cNvSpPr>
            <a:spLocks noGrp="1"/>
          </p:cNvSpPr>
          <p:nvPr>
            <p:ph idx="1"/>
          </p:nvPr>
        </p:nvSpPr>
        <p:spPr>
          <a:xfrm>
            <a:off x="838200" y="1825625"/>
            <a:ext cx="10515600" cy="1690573"/>
          </a:xfrm>
        </p:spPr>
        <p:txBody>
          <a:bodyPr>
            <a:normAutofit fontScale="85000" lnSpcReduction="10000"/>
          </a:bodyPr>
          <a:lstStyle/>
          <a:p>
            <a:r>
              <a:rPr lang="en-US" dirty="0"/>
              <a:t>Construction is made up of much smaller firms than schools</a:t>
            </a:r>
          </a:p>
          <a:p>
            <a:r>
              <a:rPr lang="en-US" dirty="0"/>
              <a:t>Less stable – more openings/closures, name changes, extremely seasonal employment</a:t>
            </a:r>
          </a:p>
          <a:p>
            <a:r>
              <a:rPr lang="en-US" dirty="0"/>
              <a:t>Difficult to edit in other surveys (JVS, QCEW)</a:t>
            </a:r>
          </a:p>
        </p:txBody>
      </p:sp>
      <p:sp>
        <p:nvSpPr>
          <p:cNvPr id="4" name="Date Placeholder 3">
            <a:extLst>
              <a:ext uri="{FF2B5EF4-FFF2-40B4-BE49-F238E27FC236}">
                <a16:creationId xmlns:a16="http://schemas.microsoft.com/office/drawing/2014/main" id="{A9D2A8A7-B1A5-38D2-58FE-8A317E110CEC}"/>
              </a:ext>
            </a:extLst>
          </p:cNvPr>
          <p:cNvSpPr>
            <a:spLocks noGrp="1"/>
          </p:cNvSpPr>
          <p:nvPr>
            <p:ph type="dt" sz="half" idx="10"/>
          </p:nvPr>
        </p:nvSpPr>
        <p:spPr/>
        <p:txBody>
          <a:bodyPr/>
          <a:lstStyle/>
          <a:p>
            <a:fld id="{824D5D47-1752-4D84-8BFB-C2F71A34C932}" type="datetime1">
              <a:rPr lang="en-US" smtClean="0"/>
              <a:t>4/24/2024</a:t>
            </a:fld>
            <a:endParaRPr lang="en-US" dirty="0"/>
          </a:p>
        </p:txBody>
      </p:sp>
      <p:sp>
        <p:nvSpPr>
          <p:cNvPr id="6" name="Slide Number Placeholder 5">
            <a:extLst>
              <a:ext uri="{FF2B5EF4-FFF2-40B4-BE49-F238E27FC236}">
                <a16:creationId xmlns:a16="http://schemas.microsoft.com/office/drawing/2014/main" id="{A65336B9-E900-CC6C-9B50-DD99BA7FDCF7}"/>
              </a:ext>
            </a:extLst>
          </p:cNvPr>
          <p:cNvSpPr>
            <a:spLocks noGrp="1"/>
          </p:cNvSpPr>
          <p:nvPr>
            <p:ph type="sldNum" sz="quarter" idx="12"/>
          </p:nvPr>
        </p:nvSpPr>
        <p:spPr/>
        <p:txBody>
          <a:bodyPr/>
          <a:lstStyle/>
          <a:p>
            <a:fld id="{48F63A3B-78C7-47BE-AE5E-E10140E04643}" type="slidenum">
              <a:rPr lang="en-US" smtClean="0"/>
              <a:t>9</a:t>
            </a:fld>
            <a:endParaRPr lang="en-US" dirty="0"/>
          </a:p>
        </p:txBody>
      </p:sp>
      <p:pic>
        <p:nvPicPr>
          <p:cNvPr id="8" name="Picture 7">
            <a:extLst>
              <a:ext uri="{FF2B5EF4-FFF2-40B4-BE49-F238E27FC236}">
                <a16:creationId xmlns:a16="http://schemas.microsoft.com/office/drawing/2014/main" id="{3F051C91-138D-4109-A08C-2BD207E86721}"/>
              </a:ext>
            </a:extLst>
          </p:cNvPr>
          <p:cNvPicPr>
            <a:picLocks noChangeAspect="1"/>
          </p:cNvPicPr>
          <p:nvPr/>
        </p:nvPicPr>
        <p:blipFill>
          <a:blip r:embed="rId2"/>
          <a:stretch>
            <a:fillRect/>
          </a:stretch>
        </p:blipFill>
        <p:spPr>
          <a:xfrm>
            <a:off x="0" y="3633394"/>
            <a:ext cx="12198284" cy="2174156"/>
          </a:xfrm>
          <a:prstGeom prst="rect">
            <a:avLst/>
          </a:prstGeom>
        </p:spPr>
      </p:pic>
    </p:spTree>
    <p:extLst>
      <p:ext uri="{BB962C8B-B14F-4D97-AF65-F5344CB8AC3E}">
        <p14:creationId xmlns:p14="http://schemas.microsoft.com/office/powerpoint/2010/main" val="1338194317"/>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1a27f72-aaa3-479a-8056-4d1f482f6428" xsi:nil="true"/>
    <lcf76f155ced4ddcb4097134ff3c332f xmlns="11b35ced-cbbd-4bb6-a753-082a779fefc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A8F766A8A5C4439D1F9E47463AE977" ma:contentTypeVersion="12" ma:contentTypeDescription="Create a new document." ma:contentTypeScope="" ma:versionID="c6eded261bb585ac884e3917fe6e4589">
  <xsd:schema xmlns:xsd="http://www.w3.org/2001/XMLSchema" xmlns:xs="http://www.w3.org/2001/XMLSchema" xmlns:p="http://schemas.microsoft.com/office/2006/metadata/properties" xmlns:ns2="11b35ced-cbbd-4bb6-a753-082a779fefc4" xmlns:ns3="91a27f72-aaa3-479a-8056-4d1f482f6428" targetNamespace="http://schemas.microsoft.com/office/2006/metadata/properties" ma:root="true" ma:fieldsID="68c8047b2e2cae5e4fdd5d2945075ea8" ns2:_="" ns3:_="">
    <xsd:import namespace="11b35ced-cbbd-4bb6-a753-082a779fefc4"/>
    <xsd:import namespace="91a27f72-aaa3-479a-8056-4d1f482f64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b35ced-cbbd-4bb6-a753-082a779fef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19cb8a3-2c43-49ff-bdd4-56a41dc47c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a27f72-aaa3-479a-8056-4d1f482f642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7f6bc12-f1ad-477b-a311-a0c105f128e1}" ma:internalName="TaxCatchAll" ma:showField="CatchAllData" ma:web="91a27f72-aaa3-479a-8056-4d1f482f64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78B604-9059-4F1C-B8E2-C96A71A964D2}">
  <ds:schemaRefs>
    <ds:schemaRef ds:uri="91a27f72-aaa3-479a-8056-4d1f482f6428"/>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11b35ced-cbbd-4bb6-a753-082a779fefc4"/>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3.xml><?xml version="1.0" encoding="utf-8"?>
<ds:datastoreItem xmlns:ds="http://schemas.openxmlformats.org/officeDocument/2006/customXml" ds:itemID="{E6C1004E-2A3C-4C2C-8145-E19291CFCE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b35ced-cbbd-4bb6-a753-082a779fefc4"/>
    <ds:schemaRef ds:uri="91a27f72-aaa3-479a-8056-4d1f482f64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MN.IT</Template>
  <TotalTime>35652</TotalTime>
  <Words>812</Words>
  <Application>Microsoft Office PowerPoint</Application>
  <PresentationFormat>Widescreen</PresentationFormat>
  <Paragraphs>171</Paragraphs>
  <Slides>15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NeueHaasGroteskText Std</vt:lpstr>
      <vt:lpstr>MN.IT</vt:lpstr>
      <vt:lpstr>JobHistory Trends and Coverage</vt:lpstr>
      <vt:lpstr>Testing the JobHistory table</vt:lpstr>
      <vt:lpstr>Scope</vt:lpstr>
      <vt:lpstr>Impact on the Total</vt:lpstr>
      <vt:lpstr>Next Step: QCEW Coverage</vt:lpstr>
      <vt:lpstr>Narrowing the Scope: Schools</vt:lpstr>
      <vt:lpstr>Aggregate NLX Job Openings by Job Type for Schools</vt:lpstr>
      <vt:lpstr>Matched Schools Openings vs JOLTS National Trend</vt:lpstr>
      <vt:lpstr>Construction</vt:lpstr>
      <vt:lpstr>Identifying Firms</vt:lpstr>
      <vt:lpstr>JVS Comparison</vt:lpstr>
      <vt:lpstr>Construction of Buildings</vt:lpstr>
      <vt:lpstr>Specialty Trade Contractors</vt:lpstr>
      <vt:lpstr>PowerPoint Presentation</vt:lpstr>
      <vt:lpstr>Lessons</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Rohrer, Amanda (DEED)</cp:lastModifiedBy>
  <cp:revision>682</cp:revision>
  <cp:lastPrinted>2017-03-14T16:27:36Z</cp:lastPrinted>
  <dcterms:created xsi:type="dcterms:W3CDTF">2016-01-06T16:54:03Z</dcterms:created>
  <dcterms:modified xsi:type="dcterms:W3CDTF">2024-04-24T12:13:00Z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0x0101003FA8F766A8A5C4439D1F9E47463AE977</vt:lpwstr>
  </property>
  <property fmtid="{D5CDD505-2E9C-101B-9397-08002B2CF9AE}" pid="3" name="MediaServiceImageTags">
    <vt:lpwstr/>
  </property>
</Properties>
</file>